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01" r:id="rId2"/>
    <p:sldId id="257" r:id="rId3"/>
    <p:sldId id="295" r:id="rId4"/>
    <p:sldId id="290" r:id="rId5"/>
    <p:sldId id="292" r:id="rId6"/>
    <p:sldId id="259" r:id="rId7"/>
    <p:sldId id="293" r:id="rId8"/>
    <p:sldId id="261" r:id="rId9"/>
    <p:sldId id="262" r:id="rId10"/>
    <p:sldId id="296" r:id="rId11"/>
    <p:sldId id="263" r:id="rId12"/>
    <p:sldId id="294" r:id="rId13"/>
    <p:sldId id="297" r:id="rId14"/>
    <p:sldId id="284" r:id="rId15"/>
    <p:sldId id="285" r:id="rId16"/>
    <p:sldId id="298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99" r:id="rId27"/>
    <p:sldId id="278" r:id="rId28"/>
    <p:sldId id="279" r:id="rId29"/>
    <p:sldId id="280" r:id="rId30"/>
    <p:sldId id="287" r:id="rId31"/>
    <p:sldId id="289" r:id="rId32"/>
    <p:sldId id="288" r:id="rId33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5"/>
    </p:embeddedFont>
    <p:embeddedFont>
      <p:font typeface="方正兰亭细黑_GBK_M" panose="02010600010101010101" pitchFamily="2" charset="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8">
          <p15:clr>
            <a:srgbClr val="A4A3A4"/>
          </p15:clr>
        </p15:guide>
        <p15:guide id="2" pos="29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6C"/>
    <a:srgbClr val="0E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1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540" y="114"/>
      </p:cViewPr>
      <p:guideLst>
        <p:guide orient="horz" pos="1678"/>
        <p:guide pos="29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FD7A-F41B-4FED-8E35-F78DB9F4D037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7CBA-0E44-4282-A4F0-C3BCC1A4C2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59D290-D985-411D-9682-F67D75E8F91D}" type="datetime1">
              <a:rPr lang="zh-CN" altLang="en-US" smtClean="0"/>
              <a:t>2018/3/28 Wednesday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BACA0-EB3D-4B88-810F-2A2ECB2CFB33}" type="slidenum">
              <a:rPr lang="zh-CN" altLang="en-US" smtClean="0"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E9E4D-0BE1-4AAA-A57B-DA425863F4AF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8"/>
          <p:cNvSpPr txBox="1"/>
          <p:nvPr/>
        </p:nvSpPr>
        <p:spPr>
          <a:xfrm>
            <a:off x="3527189" y="1177303"/>
            <a:ext cx="1998980" cy="590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中国某家大学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35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r>
              <a:rPr lang="zh-CN" altLang="en-US" sz="135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  </a:t>
            </a:r>
            <a:r>
              <a:rPr lang="en-US" altLang="zh-CN" sz="135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r>
              <a:rPr lang="zh-CN" altLang="en-US" sz="135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en-US" altLang="zh-CN" sz="135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620" y="2194560"/>
            <a:ext cx="9157335" cy="294894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304338" y="2421006"/>
            <a:ext cx="448714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2682282" y="2973656"/>
            <a:ext cx="3731256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/>
          <p:cNvSpPr>
            <a:spLocks noChangeArrowheads="1"/>
          </p:cNvSpPr>
          <p:nvPr/>
        </p:nvSpPr>
        <p:spPr bwMode="auto">
          <a:xfrm>
            <a:off x="2898249" y="3027213"/>
            <a:ext cx="3293508" cy="1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严禁实用论文答辩动态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3191512" y="4377598"/>
            <a:ext cx="1168400" cy="2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6" tIns="25708" rIns="51416" bIns="25708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答辩人：代用名</a:t>
            </a:r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4867500" y="4387357"/>
            <a:ext cx="1594218" cy="2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6" tIns="25708" rIns="51416" bIns="25708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导师：代用名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006233" y="3428961"/>
            <a:ext cx="502789" cy="453321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126"/>
          <p:cNvSpPr>
            <a:spLocks noChangeAspect="1" noEditPoints="1"/>
          </p:cNvSpPr>
          <p:nvPr/>
        </p:nvSpPr>
        <p:spPr bwMode="auto">
          <a:xfrm>
            <a:off x="3156085" y="3534947"/>
            <a:ext cx="200874" cy="251355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663929" y="3416377"/>
            <a:ext cx="502789" cy="453321"/>
            <a:chOff x="5424755" y="1340768"/>
            <a:chExt cx="670560" cy="604586"/>
          </a:xfrm>
        </p:grpSpPr>
        <p:grpSp>
          <p:nvGrpSpPr>
            <p:cNvPr id="22" name="组合 2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6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261"/>
          <p:cNvSpPr/>
          <p:nvPr/>
        </p:nvSpPr>
        <p:spPr bwMode="auto">
          <a:xfrm>
            <a:off x="3792046" y="3545061"/>
            <a:ext cx="244343" cy="244343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346239" y="3416377"/>
            <a:ext cx="502789" cy="453321"/>
            <a:chOff x="5424755" y="1340768"/>
            <a:chExt cx="670560" cy="604586"/>
          </a:xfrm>
        </p:grpSpPr>
        <p:grpSp>
          <p:nvGrpSpPr>
            <p:cNvPr id="41" name="组合 40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4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011004" y="3437763"/>
            <a:ext cx="502789" cy="453321"/>
            <a:chOff x="5424755" y="1340768"/>
            <a:chExt cx="670560" cy="604586"/>
          </a:xfrm>
        </p:grpSpPr>
        <p:grpSp>
          <p:nvGrpSpPr>
            <p:cNvPr id="46" name="组合 4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4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696038" y="3416377"/>
            <a:ext cx="502789" cy="453321"/>
            <a:chOff x="5424755" y="1340768"/>
            <a:chExt cx="670560" cy="604586"/>
          </a:xfrm>
        </p:grpSpPr>
        <p:grpSp>
          <p:nvGrpSpPr>
            <p:cNvPr id="56" name="组合 5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5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/>
          <p:cNvGrpSpPr>
            <a:grpSpLocks noChangeAspect="1"/>
          </p:cNvGrpSpPr>
          <p:nvPr/>
        </p:nvGrpSpPr>
        <p:grpSpPr>
          <a:xfrm>
            <a:off x="4466925" y="3536186"/>
            <a:ext cx="265649" cy="227877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61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62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63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64" name="Freeform 9"/>
          <p:cNvSpPr>
            <a:spLocks noEditPoints="1"/>
          </p:cNvSpPr>
          <p:nvPr/>
        </p:nvSpPr>
        <p:spPr bwMode="auto">
          <a:xfrm rot="19469485">
            <a:off x="5116446" y="3513271"/>
            <a:ext cx="283701" cy="30230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65" name="Freeform 206"/>
          <p:cNvSpPr>
            <a:spLocks noChangeAspect="1" noEditPoints="1"/>
          </p:cNvSpPr>
          <p:nvPr/>
        </p:nvSpPr>
        <p:spPr bwMode="auto">
          <a:xfrm>
            <a:off x="5835345" y="3507513"/>
            <a:ext cx="228407" cy="27609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4131357" y="198391"/>
            <a:ext cx="896855" cy="808616"/>
            <a:chOff x="3720691" y="2824413"/>
            <a:chExt cx="1341120" cy="1209172"/>
          </a:xfrm>
        </p:grpSpPr>
        <p:sp>
          <p:nvSpPr>
            <p:cNvPr id="67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6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69" name="Freeform 89"/>
          <p:cNvSpPr>
            <a:spLocks noEditPoints="1"/>
          </p:cNvSpPr>
          <p:nvPr/>
        </p:nvSpPr>
        <p:spPr bwMode="auto">
          <a:xfrm>
            <a:off x="4461193" y="411693"/>
            <a:ext cx="237184" cy="382013"/>
          </a:xfrm>
          <a:custGeom>
            <a:avLst/>
            <a:gdLst>
              <a:gd name="T0" fmla="*/ 70 w 124"/>
              <a:gd name="T1" fmla="*/ 160 h 200"/>
              <a:gd name="T2" fmla="*/ 70 w 124"/>
              <a:gd name="T3" fmla="*/ 184 h 200"/>
              <a:gd name="T4" fmla="*/ 97 w 124"/>
              <a:gd name="T5" fmla="*/ 184 h 200"/>
              <a:gd name="T6" fmla="*/ 97 w 124"/>
              <a:gd name="T7" fmla="*/ 200 h 200"/>
              <a:gd name="T8" fmla="*/ 25 w 124"/>
              <a:gd name="T9" fmla="*/ 200 h 200"/>
              <a:gd name="T10" fmla="*/ 25 w 124"/>
              <a:gd name="T11" fmla="*/ 184 h 200"/>
              <a:gd name="T12" fmla="*/ 53 w 124"/>
              <a:gd name="T13" fmla="*/ 184 h 200"/>
              <a:gd name="T14" fmla="*/ 53 w 124"/>
              <a:gd name="T15" fmla="*/ 160 h 200"/>
              <a:gd name="T16" fmla="*/ 0 w 124"/>
              <a:gd name="T17" fmla="*/ 98 h 200"/>
              <a:gd name="T18" fmla="*/ 0 w 124"/>
              <a:gd name="T19" fmla="*/ 76 h 200"/>
              <a:gd name="T20" fmla="*/ 17 w 124"/>
              <a:gd name="T21" fmla="*/ 76 h 200"/>
              <a:gd name="T22" fmla="*/ 17 w 124"/>
              <a:gd name="T23" fmla="*/ 98 h 200"/>
              <a:gd name="T24" fmla="*/ 30 w 124"/>
              <a:gd name="T25" fmla="*/ 130 h 200"/>
              <a:gd name="T26" fmla="*/ 62 w 124"/>
              <a:gd name="T27" fmla="*/ 144 h 200"/>
              <a:gd name="T28" fmla="*/ 94 w 124"/>
              <a:gd name="T29" fmla="*/ 130 h 200"/>
              <a:gd name="T30" fmla="*/ 105 w 124"/>
              <a:gd name="T31" fmla="*/ 98 h 200"/>
              <a:gd name="T32" fmla="*/ 105 w 124"/>
              <a:gd name="T33" fmla="*/ 76 h 200"/>
              <a:gd name="T34" fmla="*/ 124 w 124"/>
              <a:gd name="T35" fmla="*/ 76 h 200"/>
              <a:gd name="T36" fmla="*/ 124 w 124"/>
              <a:gd name="T37" fmla="*/ 98 h 200"/>
              <a:gd name="T38" fmla="*/ 70 w 124"/>
              <a:gd name="T39" fmla="*/ 160 h 200"/>
              <a:gd name="T40" fmla="*/ 63 w 124"/>
              <a:gd name="T41" fmla="*/ 132 h 200"/>
              <a:gd name="T42" fmla="*/ 29 w 124"/>
              <a:gd name="T43" fmla="*/ 97 h 200"/>
              <a:gd name="T44" fmla="*/ 29 w 124"/>
              <a:gd name="T45" fmla="*/ 88 h 200"/>
              <a:gd name="T46" fmla="*/ 77 w 124"/>
              <a:gd name="T47" fmla="*/ 88 h 200"/>
              <a:gd name="T48" fmla="*/ 77 w 124"/>
              <a:gd name="T49" fmla="*/ 80 h 200"/>
              <a:gd name="T50" fmla="*/ 29 w 124"/>
              <a:gd name="T51" fmla="*/ 80 h 200"/>
              <a:gd name="T52" fmla="*/ 29 w 124"/>
              <a:gd name="T53" fmla="*/ 64 h 200"/>
              <a:gd name="T54" fmla="*/ 77 w 124"/>
              <a:gd name="T55" fmla="*/ 64 h 200"/>
              <a:gd name="T56" fmla="*/ 77 w 124"/>
              <a:gd name="T57" fmla="*/ 56 h 200"/>
              <a:gd name="T58" fmla="*/ 29 w 124"/>
              <a:gd name="T59" fmla="*/ 56 h 200"/>
              <a:gd name="T60" fmla="*/ 29 w 124"/>
              <a:gd name="T61" fmla="*/ 44 h 200"/>
              <a:gd name="T62" fmla="*/ 77 w 124"/>
              <a:gd name="T63" fmla="*/ 44 h 200"/>
              <a:gd name="T64" fmla="*/ 77 w 124"/>
              <a:gd name="T65" fmla="*/ 36 h 200"/>
              <a:gd name="T66" fmla="*/ 29 w 124"/>
              <a:gd name="T67" fmla="*/ 36 h 200"/>
              <a:gd name="T68" fmla="*/ 63 w 124"/>
              <a:gd name="T69" fmla="*/ 0 h 200"/>
              <a:gd name="T70" fmla="*/ 97 w 124"/>
              <a:gd name="T71" fmla="*/ 36 h 200"/>
              <a:gd name="T72" fmla="*/ 97 w 124"/>
              <a:gd name="T73" fmla="*/ 97 h 200"/>
              <a:gd name="T74" fmla="*/ 63 w 124"/>
              <a:gd name="T75" fmla="*/ 13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4" h="200">
                <a:moveTo>
                  <a:pt x="70" y="160"/>
                </a:moveTo>
                <a:cubicBezTo>
                  <a:pt x="70" y="184"/>
                  <a:pt x="70" y="184"/>
                  <a:pt x="70" y="184"/>
                </a:cubicBezTo>
                <a:cubicBezTo>
                  <a:pt x="97" y="184"/>
                  <a:pt x="97" y="184"/>
                  <a:pt x="97" y="184"/>
                </a:cubicBezTo>
                <a:cubicBezTo>
                  <a:pt x="97" y="200"/>
                  <a:pt x="97" y="200"/>
                  <a:pt x="97" y="200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5" y="184"/>
                  <a:pt x="25" y="184"/>
                  <a:pt x="25" y="184"/>
                </a:cubicBezTo>
                <a:cubicBezTo>
                  <a:pt x="53" y="184"/>
                  <a:pt x="53" y="184"/>
                  <a:pt x="53" y="184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23" y="156"/>
                  <a:pt x="0" y="130"/>
                  <a:pt x="0" y="98"/>
                </a:cubicBezTo>
                <a:cubicBezTo>
                  <a:pt x="0" y="76"/>
                  <a:pt x="0" y="76"/>
                  <a:pt x="0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98"/>
                  <a:pt x="17" y="98"/>
                  <a:pt x="17" y="98"/>
                </a:cubicBezTo>
                <a:cubicBezTo>
                  <a:pt x="17" y="111"/>
                  <a:pt x="22" y="122"/>
                  <a:pt x="30" y="130"/>
                </a:cubicBezTo>
                <a:cubicBezTo>
                  <a:pt x="38" y="139"/>
                  <a:pt x="49" y="144"/>
                  <a:pt x="62" y="144"/>
                </a:cubicBezTo>
                <a:cubicBezTo>
                  <a:pt x="75" y="144"/>
                  <a:pt x="86" y="139"/>
                  <a:pt x="94" y="130"/>
                </a:cubicBezTo>
                <a:cubicBezTo>
                  <a:pt x="102" y="122"/>
                  <a:pt x="105" y="111"/>
                  <a:pt x="105" y="98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8"/>
                  <a:pt x="124" y="98"/>
                  <a:pt x="124" y="98"/>
                </a:cubicBezTo>
                <a:cubicBezTo>
                  <a:pt x="124" y="130"/>
                  <a:pt x="100" y="156"/>
                  <a:pt x="70" y="160"/>
                </a:cubicBezTo>
                <a:close/>
                <a:moveTo>
                  <a:pt x="63" y="132"/>
                </a:moveTo>
                <a:cubicBezTo>
                  <a:pt x="45" y="132"/>
                  <a:pt x="29" y="116"/>
                  <a:pt x="29" y="97"/>
                </a:cubicBezTo>
                <a:cubicBezTo>
                  <a:pt x="29" y="88"/>
                  <a:pt x="29" y="88"/>
                  <a:pt x="29" y="88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0"/>
                  <a:pt x="77" y="80"/>
                  <a:pt x="77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9" y="64"/>
                  <a:pt x="29" y="64"/>
                  <a:pt x="29" y="64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56"/>
                  <a:pt x="77" y="56"/>
                  <a:pt x="77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4"/>
                  <a:pt x="29" y="44"/>
                  <a:pt x="29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36"/>
                  <a:pt x="77" y="36"/>
                  <a:pt x="77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0" y="17"/>
                  <a:pt x="46" y="0"/>
                  <a:pt x="63" y="0"/>
                </a:cubicBezTo>
                <a:cubicBezTo>
                  <a:pt x="82" y="0"/>
                  <a:pt x="97" y="16"/>
                  <a:pt x="97" y="36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16"/>
                  <a:pt x="82" y="132"/>
                  <a:pt x="63" y="13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350"/>
          </a:p>
        </p:txBody>
      </p:sp>
      <p:sp>
        <p:nvSpPr>
          <p:cNvPr id="70" name="Freeform 5"/>
          <p:cNvSpPr/>
          <p:nvPr/>
        </p:nvSpPr>
        <p:spPr bwMode="auto">
          <a:xfrm rot="1855731">
            <a:off x="4217889" y="276408"/>
            <a:ext cx="723793" cy="6525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350"/>
          </a:p>
        </p:txBody>
      </p:sp>
      <p:pic>
        <p:nvPicPr>
          <p:cNvPr id="2" name="带有励志、激励意味的嘻哈">
            <a:hlinkClick r:id="" action="ppaction://media"/>
            <a:extLst>
              <a:ext uri="{FF2B5EF4-FFF2-40B4-BE49-F238E27FC236}">
                <a16:creationId xmlns:a16="http://schemas.microsoft.com/office/drawing/2014/main" id="{42CEE4C9-462F-43D7-9DCA-CAE8D3EDD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38290" y="254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 bldLvl="0" animBg="1"/>
      <p:bldP spid="10" grpId="0"/>
      <p:bldP spid="12" grpId="0"/>
      <p:bldP spid="13" grpId="0"/>
      <p:bldP spid="14" grpId="0"/>
      <p:bldP spid="20" grpId="0" bldLvl="0" animBg="1"/>
      <p:bldP spid="39" grpId="0" bldLvl="0" animBg="1"/>
      <p:bldP spid="64" grpId="0" bldLvl="0" animBg="1"/>
      <p:bldP spid="65" grpId="0" bldLvl="0" animBg="1"/>
      <p:bldP spid="69" grpId="0" bldLvl="0" animBg="1"/>
      <p:bldP spid="7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黑体" panose="02010600030101010101" charset="-122"/>
                <a:ea typeface="黑体" panose="02010600030101010101" charset="-122"/>
              </a:rPr>
              <a:t>课题现状及发展情况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2459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第二部分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9626" y="1834674"/>
              <a:ext cx="687417" cy="585444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29819" y="24900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课题现状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9819" y="29366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发展情况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3784" y="2537257"/>
            <a:ext cx="157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PRESENT SITUATION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3784" y="2985025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DEVELOPMENT</a:t>
            </a:r>
          </a:p>
        </p:txBody>
      </p:sp>
      <p:sp>
        <p:nvSpPr>
          <p:cNvPr id="22" name="椭圆 21"/>
          <p:cNvSpPr/>
          <p:nvPr/>
        </p:nvSpPr>
        <p:spPr>
          <a:xfrm>
            <a:off x="4135931" y="251751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135931" y="295487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课题现状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204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PRESENT SITUATION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55100" y="976391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87681" y="1833259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39737" y="2733874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79966" y="3737055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80085" y="162342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77339" y="3382395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723198" y="438976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116191" y="2486105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sp>
        <p:nvSpPr>
          <p:cNvPr id="72" name="椭圆 71"/>
          <p:cNvSpPr/>
          <p:nvPr/>
        </p:nvSpPr>
        <p:spPr>
          <a:xfrm>
            <a:off x="815199" y="1048961"/>
            <a:ext cx="936015" cy="936015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728354" y="1952437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76" name="椭圆 75"/>
          <p:cNvSpPr/>
          <p:nvPr/>
        </p:nvSpPr>
        <p:spPr>
          <a:xfrm>
            <a:off x="2607513" y="2842044"/>
            <a:ext cx="936015" cy="936015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3532098" y="3745521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4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 animBg="1"/>
          <p:bldP spid="76" grpId="0" animBg="1"/>
          <p:bldP spid="8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4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 animBg="1"/>
          <p:bldP spid="76" grpId="0" animBg="1"/>
          <p:bldP spid="8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0565" y="2478359"/>
            <a:ext cx="758190" cy="320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现状三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392" y="3569150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现状五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5265" y="246460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现状四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0533" y="357222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现状六</a:t>
            </a:r>
          </a:p>
        </p:txBody>
      </p:sp>
      <p:sp>
        <p:nvSpPr>
          <p:cNvPr id="6" name="椭圆 34"/>
          <p:cNvSpPr/>
          <p:nvPr/>
        </p:nvSpPr>
        <p:spPr>
          <a:xfrm rot="16200000">
            <a:off x="3721110" y="2235708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5162168" y="2210323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4583471" y="3324594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3181254" y="3300887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36609" y="391030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单击此处添加简短说明，添加简短文字，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  <a:p>
            <a:pPr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具体文字添加此处。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057" y="2822149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单击此处添加简短说明，添加简短文字，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具体文字添加此处。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848" y="390668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单击此处添加简短说明，添加简短文字，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具体文字添加此处。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4" y="278893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单击此处添加简短说明，添加简短文字，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  <a:p>
            <a:pPr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具体文字添加此处。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9924" y="138448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现状一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00439" y="1419622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现状二</a:t>
            </a:r>
          </a:p>
        </p:txBody>
      </p:sp>
      <p:sp>
        <p:nvSpPr>
          <p:cNvPr id="20" name="椭圆 34"/>
          <p:cNvSpPr/>
          <p:nvPr/>
        </p:nvSpPr>
        <p:spPr>
          <a:xfrm rot="5400000">
            <a:off x="4599289" y="1164252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3197072" y="1140545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19077" y="170765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单击此处添加简短说明，添加简短文字，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  <a:p>
            <a:pPr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具体文字添加此处。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856" y="1710912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单击此处添加简短说明，添加简短文字，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具体文字添加此处。</a:t>
            </a:r>
            <a:endParaRPr lang="en-US" altLang="zh-CN" sz="11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3517576" y="1507552"/>
            <a:ext cx="553496" cy="47047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4077369" y="2558000"/>
            <a:ext cx="520754" cy="521623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3512505" y="3667391"/>
            <a:ext cx="517292" cy="445733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4640391" y="1547486"/>
            <a:ext cx="597147" cy="41004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5210038" y="2544250"/>
            <a:ext cx="522958" cy="51772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4667772" y="3675634"/>
            <a:ext cx="480292" cy="480292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课题现状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90916" y="267886"/>
            <a:ext cx="204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PRESENT SITUATION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5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9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4" grpId="0" animBg="1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4" grpId="0" animBg="1"/>
          <p:bldP spid="35" grpId="0"/>
          <p:bldP spid="3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黑体" panose="02010600030101010101" charset="-122"/>
                <a:ea typeface="黑体" panose="02010600030101010101" charset="-122"/>
              </a:rPr>
              <a:t>研究思路及过程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第三部分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3246" y="1776063"/>
              <a:ext cx="713918" cy="70677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4963" y="25439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研究思路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34963" y="2990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研究过程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8928" y="2591192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IDEAS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8928" y="303896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PROCESS</a:t>
            </a:r>
          </a:p>
        </p:txBody>
      </p:sp>
      <p:sp>
        <p:nvSpPr>
          <p:cNvPr id="22" name="椭圆 21"/>
          <p:cNvSpPr/>
          <p:nvPr/>
        </p:nvSpPr>
        <p:spPr>
          <a:xfrm>
            <a:off x="4141075" y="257144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141075" y="300880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研究思路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IDEAS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4733" y="357986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2509" y="357986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7111" y="358782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70379" y="358782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31" name="燕尾形箭头 30"/>
          <p:cNvSpPr/>
          <p:nvPr/>
        </p:nvSpPr>
        <p:spPr>
          <a:xfrm>
            <a:off x="467544" y="2427734"/>
            <a:ext cx="8208912" cy="228600"/>
          </a:xfrm>
          <a:prstGeom prst="notchedRightArrow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黑体" panose="02010600030101010101" charset="-122"/>
              <a:ea typeface="黑体" panose="02010600030101010101" charset="-122"/>
              <a:cs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83076" y="1635646"/>
            <a:ext cx="1697385" cy="1697385"/>
            <a:chOff x="1278794" y="3334906"/>
            <a:chExt cx="914014" cy="914014"/>
          </a:xfrm>
        </p:grpSpPr>
        <p:grpSp>
          <p:nvGrpSpPr>
            <p:cNvPr id="33" name="组合 3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5" name="同心圆 3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9730" y="3742514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>
                  <a:latin typeface="黑体" panose="02010600030101010101" charset="-122"/>
                  <a:ea typeface="黑体" panose="02010600030101010101" charset="-122"/>
                </a:rPr>
                <a:t>思路一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46134" y="1639356"/>
            <a:ext cx="1697385" cy="1697385"/>
            <a:chOff x="1278794" y="3334906"/>
            <a:chExt cx="914014" cy="914014"/>
          </a:xfrm>
        </p:grpSpPr>
        <p:grpSp>
          <p:nvGrpSpPr>
            <p:cNvPr id="38" name="组合 3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529731" y="3740516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>
                  <a:latin typeface="黑体" panose="02010600030101010101" charset="-122"/>
                  <a:ea typeface="黑体" panose="02010600030101010101" charset="-122"/>
                </a:rPr>
                <a:t>思路二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88516" y="1635646"/>
            <a:ext cx="1697385" cy="1697385"/>
            <a:chOff x="1278794" y="3334906"/>
            <a:chExt cx="914014" cy="91401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529731" y="3742514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>
                  <a:latin typeface="黑体" panose="02010600030101010101" charset="-122"/>
                  <a:ea typeface="黑体" panose="02010600030101010101" charset="-122"/>
                </a:rPr>
                <a:t>思路三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19031" y="1642521"/>
            <a:ext cx="1697385" cy="1697385"/>
            <a:chOff x="1278794" y="3334906"/>
            <a:chExt cx="914014" cy="914014"/>
          </a:xfrm>
        </p:grpSpPr>
        <p:grpSp>
          <p:nvGrpSpPr>
            <p:cNvPr id="53" name="组合 5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529731" y="3738812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>
                  <a:latin typeface="黑体" panose="02010600030101010101" charset="-122"/>
                  <a:ea typeface="黑体" panose="02010600030101010101" charset="-122"/>
                </a:rPr>
                <a:t>思路四</a:t>
              </a:r>
            </a:p>
          </p:txBody>
        </p:sp>
      </p:grpSp>
      <p:sp>
        <p:nvSpPr>
          <p:cNvPr id="57" name="椭圆 56"/>
          <p:cNvSpPr/>
          <p:nvPr/>
        </p:nvSpPr>
        <p:spPr>
          <a:xfrm>
            <a:off x="824277" y="1491630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783180" y="1491630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760524" y="1498175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707078" y="1498175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1" name="Freeform 34"/>
          <p:cNvSpPr>
            <a:spLocks noEditPoints="1"/>
          </p:cNvSpPr>
          <p:nvPr/>
        </p:nvSpPr>
        <p:spPr bwMode="auto">
          <a:xfrm>
            <a:off x="1000830" y="1642521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2" name="Freeform 26"/>
          <p:cNvSpPr>
            <a:spLocks noEditPoints="1"/>
          </p:cNvSpPr>
          <p:nvPr/>
        </p:nvSpPr>
        <p:spPr bwMode="auto">
          <a:xfrm>
            <a:off x="2952968" y="1663271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3" name="Freeform 35"/>
          <p:cNvSpPr>
            <a:spLocks noEditPoints="1"/>
          </p:cNvSpPr>
          <p:nvPr/>
        </p:nvSpPr>
        <p:spPr bwMode="auto">
          <a:xfrm>
            <a:off x="6895784" y="1679567"/>
            <a:ext cx="294065" cy="318039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5" name="Freeform 20"/>
          <p:cNvSpPr>
            <a:spLocks noEditPoints="1"/>
          </p:cNvSpPr>
          <p:nvPr/>
        </p:nvSpPr>
        <p:spPr bwMode="auto">
          <a:xfrm>
            <a:off x="4949998" y="1635646"/>
            <a:ext cx="287664" cy="361960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latin typeface="黑体" panose="02010600030101010101" charset="-122"/>
              <a:ea typeface="黑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5" grpId="0"/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5" grpId="0"/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研究过程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IDEAS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sp>
        <p:nvSpPr>
          <p:cNvPr id="47" name="燕尾形 46"/>
          <p:cNvSpPr/>
          <p:nvPr/>
        </p:nvSpPr>
        <p:spPr>
          <a:xfrm>
            <a:off x="899592" y="2480499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8" name="燕尾形 47"/>
          <p:cNvSpPr/>
          <p:nvPr/>
        </p:nvSpPr>
        <p:spPr>
          <a:xfrm>
            <a:off x="1619672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0" name="燕尾形 49"/>
          <p:cNvSpPr/>
          <p:nvPr/>
        </p:nvSpPr>
        <p:spPr>
          <a:xfrm>
            <a:off x="2339752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1" name="燕尾形 50"/>
          <p:cNvSpPr/>
          <p:nvPr/>
        </p:nvSpPr>
        <p:spPr>
          <a:xfrm>
            <a:off x="3033703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黑体" panose="02010600030101010101" charset="-122"/>
              <a:ea typeface="黑体" panose="02010600030101010101" charset="-122"/>
            </a:endParaRPr>
          </a:p>
        </p:txBody>
      </p:sp>
      <p:cxnSp>
        <p:nvCxnSpPr>
          <p:cNvPr id="52" name="直接连接符 51"/>
          <p:cNvCxnSpPr/>
          <p:nvPr/>
        </p:nvCxnSpPr>
        <p:spPr>
          <a:xfrm rot="5400000">
            <a:off x="3816077" y="3018148"/>
            <a:ext cx="42481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2555776" y="2057728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115616" y="1563638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 flipV="1">
            <a:off x="3275856" y="3353874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763688" y="3353872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五边形 56"/>
          <p:cNvSpPr/>
          <p:nvPr/>
        </p:nvSpPr>
        <p:spPr>
          <a:xfrm>
            <a:off x="-36512" y="2473083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28184" y="1347613"/>
            <a:ext cx="2160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  <a:sym typeface="Calibri" panose="020F0502020204030204" pitchFamily="3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  <a:sym typeface="Calibri" panose="020F0502020204030204" pitchFamily="3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  <a:sym typeface="Calibri" panose="020F050202020403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99592" y="1119451"/>
            <a:ext cx="2327891" cy="444187"/>
            <a:chOff x="814328" y="3219334"/>
            <a:chExt cx="2266827" cy="432536"/>
          </a:xfrm>
        </p:grpSpPr>
        <p:grpSp>
          <p:nvGrpSpPr>
            <p:cNvPr id="60" name="组合 59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圆角矩形 63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</p:grpSp>
          <p:sp>
            <p:nvSpPr>
              <p:cNvPr id="63" name="椭圆 62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黑体" panose="02010600030101010101" charset="-122"/>
                    <a:ea typeface="黑体" panose="02010600030101010101" charset="-122"/>
                  </a:rPr>
                  <a:t>1</a:t>
                </a: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0030101010101" charset="-122"/>
                  <a:ea typeface="黑体" panose="02010600030101010101" charset="-122"/>
                </a:rPr>
                <a:t>过程一内容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547664" y="3723878"/>
            <a:ext cx="2327891" cy="444187"/>
            <a:chOff x="814325" y="3219334"/>
            <a:chExt cx="2266826" cy="432536"/>
          </a:xfrm>
        </p:grpSpPr>
        <p:grpSp>
          <p:nvGrpSpPr>
            <p:cNvPr id="67" name="组合 66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1" name="圆角矩形 70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  <p:sp>
              <p:nvSpPr>
                <p:cNvPr id="72" name="圆角矩形 71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</p:grpSp>
          <p:sp>
            <p:nvSpPr>
              <p:cNvPr id="70" name="椭圆 69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黑体" panose="02010600030101010101" charset="-122"/>
                    <a:ea typeface="黑体" panose="02010600030101010101" charset="-122"/>
                  </a:rPr>
                  <a:t>2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0030101010101" charset="-122"/>
                  <a:ea typeface="黑体" panose="02010600030101010101" charset="-122"/>
                </a:rPr>
                <a:t>过程二内容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295244" y="1623506"/>
            <a:ext cx="2327891" cy="515597"/>
            <a:chOff x="814328" y="3219334"/>
            <a:chExt cx="2266829" cy="502073"/>
          </a:xfrm>
        </p:grpSpPr>
        <p:grpSp>
          <p:nvGrpSpPr>
            <p:cNvPr id="74" name="组合 73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圆角矩形 77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  <p:sp>
              <p:nvSpPr>
                <p:cNvPr id="79" name="圆角矩形 78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黑体" panose="02010600030101010101" charset="-122"/>
                    <a:ea typeface="黑体" panose="02010600030101010101" charset="-122"/>
                  </a:rPr>
                  <a:t>3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183671" y="3331792"/>
              <a:ext cx="1847692" cy="38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0030101010101" charset="-122"/>
                  <a:ea typeface="黑体" panose="02010600030101010101" charset="-122"/>
                </a:rPr>
                <a:t>过程三内容</a:t>
              </a:r>
            </a:p>
            <a:p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059832" y="4299942"/>
            <a:ext cx="2327891" cy="444187"/>
            <a:chOff x="814328" y="3219334"/>
            <a:chExt cx="2266828" cy="432536"/>
          </a:xfrm>
        </p:grpSpPr>
        <p:grpSp>
          <p:nvGrpSpPr>
            <p:cNvPr id="81" name="组合 80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圆角矩形 84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  <p:sp>
              <p:nvSpPr>
                <p:cNvPr id="86" name="圆角矩形 85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黑体" panose="02010600030101010101" charset="-122"/>
                    <a:ea typeface="黑体" panose="02010600030101010101" charset="-122"/>
                  </a:endParaRPr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黑体" panose="02010600030101010101" charset="-122"/>
                    <a:ea typeface="黑体" panose="02010600030101010101" charset="-122"/>
                  </a:rPr>
                  <a:t>4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085352" y="3345963"/>
              <a:ext cx="1926671" cy="194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0030101010101" charset="-122"/>
                  <a:ea typeface="黑体" panose="02010600030101010101" charset="-122"/>
                </a:rPr>
                <a:t>过程四内容</a:t>
              </a:r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>
            <a:off x="3779912" y="2057728"/>
            <a:ext cx="1698901" cy="1620807"/>
            <a:chOff x="3197225" y="3458369"/>
            <a:chExt cx="533400" cy="487363"/>
          </a:xfrm>
          <a:solidFill>
            <a:srgbClr val="C00000"/>
          </a:solidFill>
        </p:grpSpPr>
        <p:sp>
          <p:nvSpPr>
            <p:cNvPr id="88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89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4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4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2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0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365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9" grpId="0"/>
      <p:bldP spid="47" grpId="0" animBg="1"/>
      <p:bldP spid="48" grpId="0" animBg="1"/>
      <p:bldP spid="50" grpId="0" animBg="1"/>
      <p:bldP spid="51" grpId="0" animBg="1"/>
      <p:bldP spid="57" grpId="0" animBg="1"/>
      <p:bldP spid="58" grpId="0"/>
      <p:bldP spid="5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357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黑体" panose="02010600030101010101" charset="-122"/>
                <a:ea typeface="黑体" panose="02010600030101010101" charset="-122"/>
              </a:rPr>
              <a:t>实验数据结果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第四部分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2573935" y="1804771"/>
              <a:ext cx="695127" cy="590855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23535" y="24734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实验数据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3535" y="288612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实验难点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3535" y="32988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案例分析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3535" y="37115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问题评估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2601" y="2551138"/>
            <a:ext cx="56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DATA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2601" y="2959460"/>
            <a:ext cx="1092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DIFFICULTIES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02601" y="3367782"/>
            <a:ext cx="861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ANALYSIS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02601" y="3776104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ASSESSMENT</a:t>
            </a:r>
          </a:p>
        </p:txBody>
      </p:sp>
      <p:sp>
        <p:nvSpPr>
          <p:cNvPr id="24" name="椭圆 23"/>
          <p:cNvSpPr/>
          <p:nvPr/>
        </p:nvSpPr>
        <p:spPr>
          <a:xfrm>
            <a:off x="4129647" y="25009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129647" y="293827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29647" y="337563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129647" y="381300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3535" y="41242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研究成果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2601" y="4184428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ACHIEVEMENTS</a:t>
            </a:r>
          </a:p>
        </p:txBody>
      </p:sp>
      <p:sp>
        <p:nvSpPr>
          <p:cNvPr id="30" name="椭圆 29"/>
          <p:cNvSpPr/>
          <p:nvPr/>
        </p:nvSpPr>
        <p:spPr>
          <a:xfrm>
            <a:off x="4129646" y="417154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实验数据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DATA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sp>
        <p:nvSpPr>
          <p:cNvPr id="57" name="椭圆 34"/>
          <p:cNvSpPr/>
          <p:nvPr/>
        </p:nvSpPr>
        <p:spPr>
          <a:xfrm rot="10800000">
            <a:off x="3334084" y="1569270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 rot="5400000">
            <a:off x="3538287" y="2796338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6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61" name="椭圆 34"/>
          <p:cNvSpPr/>
          <p:nvPr/>
        </p:nvSpPr>
        <p:spPr>
          <a:xfrm>
            <a:off x="4765968" y="2630943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 rot="16200000">
            <a:off x="4570570" y="1372326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1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02" name="Freeform 18"/>
          <p:cNvSpPr>
            <a:spLocks noEditPoints="1"/>
          </p:cNvSpPr>
          <p:nvPr/>
        </p:nvSpPr>
        <p:spPr bwMode="auto">
          <a:xfrm>
            <a:off x="5035708" y="3258673"/>
            <a:ext cx="538162" cy="471487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3642519" y="3259799"/>
            <a:ext cx="525462" cy="452437"/>
            <a:chOff x="3379788" y="4325938"/>
            <a:chExt cx="525462" cy="452437"/>
          </a:xfrm>
          <a:solidFill>
            <a:srgbClr val="C00000"/>
          </a:solidFill>
        </p:grpSpPr>
        <p:sp>
          <p:nvSpPr>
            <p:cNvPr id="104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5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6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7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609181" y="1881601"/>
            <a:ext cx="558800" cy="460375"/>
            <a:chOff x="3376613" y="2879725"/>
            <a:chExt cx="558800" cy="460375"/>
          </a:xfrm>
        </p:grpSpPr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11" name="Freeform 12"/>
          <p:cNvSpPr/>
          <p:nvPr/>
        </p:nvSpPr>
        <p:spPr bwMode="auto">
          <a:xfrm>
            <a:off x="4980158" y="1790833"/>
            <a:ext cx="573087" cy="544512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084168" y="206974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点击输入简要文字内容，文字内容需概括精炼，言简意赅的说明分项内容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84168" y="177387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>
                <a:latin typeface="黑体" panose="02010600030101010101" charset="-122"/>
                <a:ea typeface="黑体" panose="02010600030101010101" charset="-122"/>
              </a:rPr>
              <a:t>数据一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95236" y="3466422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点击输入简要文字内容，文字内容需概括精炼，言简意赅的说明分项内容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95236" y="3170561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>
                <a:latin typeface="黑体" panose="02010600030101010101" charset="-122"/>
                <a:ea typeface="黑体" panose="02010600030101010101" charset="-122"/>
              </a:rPr>
              <a:t>数据二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36691" y="355566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点击输入简要文字内容，文字内容需概括精炼，言简意赅的说明分项内容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36691" y="325979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>
                <a:latin typeface="黑体" panose="02010600030101010101" charset="-122"/>
                <a:ea typeface="黑体" panose="02010600030101010101" charset="-122"/>
              </a:rPr>
              <a:t>数据三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25623" y="2086694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点击输入简要文字内容，文字内容需概括精炼，言简意赅的说明分项内容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25623" y="1790833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>
                <a:latin typeface="黑体" panose="02010600030101010101" charset="-122"/>
                <a:ea typeface="黑体" panose="02010600030101010101" charset="-122"/>
              </a:rPr>
              <a:t>数据四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实验数据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DATA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75"/>
          <p:cNvSpPr/>
          <p:nvPr/>
        </p:nvSpPr>
        <p:spPr>
          <a:xfrm rot="5400000">
            <a:off x="2044393" y="2982310"/>
            <a:ext cx="2093533" cy="1161081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2658150" y="3654323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1032223" y="1943488"/>
            <a:ext cx="1161081" cy="2666129"/>
            <a:chOff x="4013612" y="985436"/>
            <a:chExt cx="1443428" cy="3314468"/>
          </a:xfrm>
        </p:grpSpPr>
        <p:sp>
          <p:nvSpPr>
            <p:cNvPr id="105" name="圆角矩形 104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6" name="圆角矩形 105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07" name="椭圆 106"/>
          <p:cNvSpPr/>
          <p:nvPr/>
        </p:nvSpPr>
        <p:spPr>
          <a:xfrm>
            <a:off x="1170705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08" name="圆角矩形 107"/>
          <p:cNvSpPr/>
          <p:nvPr/>
        </p:nvSpPr>
        <p:spPr>
          <a:xfrm rot="5400000">
            <a:off x="4760286" y="2741411"/>
            <a:ext cx="2575331" cy="1161081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5619703" y="3654323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989015" y="1943488"/>
            <a:ext cx="1161081" cy="2666129"/>
            <a:chOff x="4013612" y="985436"/>
            <a:chExt cx="1443428" cy="3314468"/>
          </a:xfrm>
        </p:grpSpPr>
        <p:sp>
          <p:nvSpPr>
            <p:cNvPr id="113" name="圆角矩形 112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14" name="圆角矩形 113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15" name="椭圆 114"/>
          <p:cNvSpPr/>
          <p:nvPr/>
        </p:nvSpPr>
        <p:spPr>
          <a:xfrm>
            <a:off x="4132259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6945807" y="1370413"/>
            <a:ext cx="1161081" cy="3239204"/>
            <a:chOff x="4013613" y="985437"/>
            <a:chExt cx="1443428" cy="3314468"/>
          </a:xfrm>
        </p:grpSpPr>
        <p:sp>
          <p:nvSpPr>
            <p:cNvPr id="121" name="圆角矩形 120"/>
            <p:cNvSpPr/>
            <p:nvPr/>
          </p:nvSpPr>
          <p:spPr>
            <a:xfrm rot="5400000">
              <a:off x="3078093" y="1920957"/>
              <a:ext cx="3314468" cy="1443428"/>
            </a:xfrm>
            <a:prstGeom prst="roundRect">
              <a:avLst>
                <a:gd name="adj" fmla="val 46172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 rot="5400000">
              <a:off x="3109760" y="1976006"/>
              <a:ext cx="3251129" cy="1352701"/>
            </a:xfrm>
            <a:prstGeom prst="roundRect">
              <a:avLst>
                <a:gd name="adj" fmla="val 48249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23" name="椭圆 122"/>
          <p:cNvSpPr/>
          <p:nvPr/>
        </p:nvSpPr>
        <p:spPr>
          <a:xfrm>
            <a:off x="7093813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177330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25%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186276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25%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138884" y="180168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45%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658150" y="2862501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15%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639054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25%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165437" y="9075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165437" y="106687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 flipV="1">
            <a:off x="1036816" y="917548"/>
            <a:ext cx="0" cy="5765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2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3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 p14:presetBounceEnd="44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6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7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6" grpId="0" animBg="1"/>
          <p:bldP spid="107" grpId="0" animBg="1"/>
          <p:bldP spid="108" grpId="0" animBg="1"/>
          <p:bldP spid="115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  <p:bldP spid="1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6" grpId="0" animBg="1"/>
          <p:bldP spid="107" grpId="0" animBg="1"/>
          <p:bldP spid="108" grpId="0" animBg="1"/>
          <p:bldP spid="115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  <p:bldP spid="13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实验数据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DATA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1071563" y="1685446"/>
            <a:ext cx="6800850" cy="211502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757497" y="2304367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39" name="椭圆 38"/>
          <p:cNvSpPr/>
          <p:nvPr/>
        </p:nvSpPr>
        <p:spPr>
          <a:xfrm>
            <a:off x="784268" y="3454524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694790" y="139897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2721561" y="2936446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658854" y="3139631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632083" y="2235155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>
            <a:off x="6596147" y="2533358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569379" y="136165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39557" y="425149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08203" y="18698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35507" y="37582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21144" y="95785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93505" y="39296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2790" y="176210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51436" y="333899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20086" y="91499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4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4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  <p:bldP spid="6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直接连接符 94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607409" y="1180443"/>
            <a:ext cx="19354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RESEARCH MENTALITY </a:t>
            </a:r>
          </a:p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AND THE PROCESS</a:t>
            </a:r>
            <a:endParaRPr lang="zh-CN" altLang="en-US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主目录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160085" y="26788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CONTENTS</a:t>
            </a:r>
          </a:p>
        </p:txBody>
      </p:sp>
      <p:cxnSp>
        <p:nvCxnSpPr>
          <p:cNvPr id="108" name="直接连接符 107"/>
          <p:cNvCxnSpPr/>
          <p:nvPr/>
        </p:nvCxnSpPr>
        <p:spPr>
          <a:xfrm>
            <a:off x="2026111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任意多边形 34"/>
          <p:cNvSpPr/>
          <p:nvPr/>
        </p:nvSpPr>
        <p:spPr>
          <a:xfrm>
            <a:off x="1741714" y="2220686"/>
            <a:ext cx="5660572" cy="1204692"/>
          </a:xfrm>
          <a:custGeom>
            <a:avLst/>
            <a:gdLst>
              <a:gd name="connsiteX0" fmla="*/ 0 w 5660572"/>
              <a:gd name="connsiteY0" fmla="*/ 14514 h 1204692"/>
              <a:gd name="connsiteX1" fmla="*/ 1407886 w 5660572"/>
              <a:gd name="connsiteY1" fmla="*/ 1204685 h 1204692"/>
              <a:gd name="connsiteX2" fmla="*/ 2815772 w 5660572"/>
              <a:gd name="connsiteY2" fmla="*/ 0 h 1204692"/>
              <a:gd name="connsiteX3" fmla="*/ 4267200 w 5660572"/>
              <a:gd name="connsiteY3" fmla="*/ 1204685 h 1204692"/>
              <a:gd name="connsiteX4" fmla="*/ 5660572 w 5660572"/>
              <a:gd name="connsiteY4" fmla="*/ 0 h 120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2" h="1204692">
                <a:moveTo>
                  <a:pt x="0" y="14514"/>
                </a:moveTo>
                <a:cubicBezTo>
                  <a:pt x="469295" y="610809"/>
                  <a:pt x="938591" y="1207104"/>
                  <a:pt x="1407886" y="1204685"/>
                </a:cubicBezTo>
                <a:cubicBezTo>
                  <a:pt x="1877181" y="1202266"/>
                  <a:pt x="2339220" y="0"/>
                  <a:pt x="2815772" y="0"/>
                </a:cubicBezTo>
                <a:cubicBezTo>
                  <a:pt x="3292324" y="0"/>
                  <a:pt x="3793067" y="1204685"/>
                  <a:pt x="4267200" y="1204685"/>
                </a:cubicBezTo>
                <a:cubicBezTo>
                  <a:pt x="4741333" y="1204685"/>
                  <a:pt x="5411410" y="152400"/>
                  <a:pt x="5660572" y="0"/>
                </a:cubicBezTo>
              </a:path>
            </a:pathLst>
          </a:cu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80871" y="1661152"/>
            <a:ext cx="1139038" cy="1139038"/>
            <a:chOff x="1180871" y="1661152"/>
            <a:chExt cx="1139038" cy="1139038"/>
          </a:xfrm>
        </p:grpSpPr>
        <p:grpSp>
          <p:nvGrpSpPr>
            <p:cNvPr id="110" name="组合 109"/>
            <p:cNvGrpSpPr/>
            <p:nvPr/>
          </p:nvGrpSpPr>
          <p:grpSpPr>
            <a:xfrm>
              <a:off x="118087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145928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rPr>
                <a:t>1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91676" y="2836786"/>
            <a:ext cx="1139038" cy="1139038"/>
            <a:chOff x="2591676" y="2836786"/>
            <a:chExt cx="1139038" cy="1139038"/>
          </a:xfrm>
        </p:grpSpPr>
        <p:grpSp>
          <p:nvGrpSpPr>
            <p:cNvPr id="120" name="组合 119"/>
            <p:cNvGrpSpPr/>
            <p:nvPr/>
          </p:nvGrpSpPr>
          <p:grpSpPr>
            <a:xfrm>
              <a:off x="259167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2" name="同心圆 1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2870089" y="3052362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rPr>
                <a:t>2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02481" y="1661152"/>
            <a:ext cx="1139038" cy="1139038"/>
            <a:chOff x="4002481" y="1661152"/>
            <a:chExt cx="1139038" cy="1139038"/>
          </a:xfrm>
        </p:grpSpPr>
        <p:grpSp>
          <p:nvGrpSpPr>
            <p:cNvPr id="130" name="组合 129"/>
            <p:cNvGrpSpPr/>
            <p:nvPr/>
          </p:nvGrpSpPr>
          <p:grpSpPr>
            <a:xfrm>
              <a:off x="400248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2" name="同心圆 1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428089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rPr>
                <a:t>3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413286" y="2836786"/>
            <a:ext cx="1139038" cy="1139038"/>
            <a:chOff x="5413286" y="2836786"/>
            <a:chExt cx="1139038" cy="113903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541328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7" name="同心圆 1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5691699" y="3052362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rPr>
                <a:t>4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24091" y="1661152"/>
            <a:ext cx="1139038" cy="1139038"/>
            <a:chOff x="6824091" y="1661152"/>
            <a:chExt cx="1139038" cy="1139038"/>
          </a:xfrm>
        </p:grpSpPr>
        <p:grpSp>
          <p:nvGrpSpPr>
            <p:cNvPr id="125" name="组合 124"/>
            <p:cNvGrpSpPr/>
            <p:nvPr/>
          </p:nvGrpSpPr>
          <p:grpSpPr>
            <a:xfrm>
              <a:off x="682409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7" name="同心圆 1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710250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1A3F6C"/>
                  </a:solidFill>
                  <a:latin typeface="黑体" panose="02010600030101010101" charset="-122"/>
                  <a:ea typeface="黑体" panose="02010600030101010101" charset="-122"/>
                </a:rPr>
                <a:t>5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98782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课题背景及内容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978481" y="41283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课题现状及发展情况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662754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研究思路及过程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219304" y="41280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实验数据结果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93362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解决方案及总结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55132" y="116593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BACKGROUND OF </a:t>
            </a:r>
          </a:p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SUBJECT AND CONTENT</a:t>
            </a:r>
            <a:endParaRPr lang="zh-CN" altLang="en-US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094106" y="4445122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PRESENT SITUATION AND </a:t>
            </a:r>
          </a:p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DEVELOPMENT OF SUBJECT</a:t>
            </a:r>
            <a:endParaRPr lang="zh-CN" altLang="en-US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261799" y="4417978"/>
            <a:ext cx="157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RESULTS OF </a:t>
            </a:r>
          </a:p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EXPRIMENTAL DATA</a:t>
            </a:r>
            <a:endParaRPr lang="zh-CN" altLang="en-US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771117" y="1171178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SOLUTIONS </a:t>
            </a:r>
          </a:p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AND SUMMARY</a:t>
            </a:r>
            <a:endParaRPr lang="zh-CN" altLang="en-US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5" grpId="0" animBg="1"/>
      <p:bldP spid="106" grpId="0"/>
      <p:bldP spid="107" grpId="0"/>
      <p:bldP spid="35" grpId="0" animBg="1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实验数据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DATA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2126470" y="1921438"/>
            <a:ext cx="2412192" cy="701179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2832059" y="1921438"/>
            <a:ext cx="1706603" cy="153772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3888282" y="1921438"/>
            <a:ext cx="650380" cy="2027866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4538662" y="1921438"/>
            <a:ext cx="574541" cy="2075575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 flipV="1">
            <a:off x="4538662" y="1921438"/>
            <a:ext cx="1647314" cy="153772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4538662" y="1921438"/>
            <a:ext cx="2437224" cy="75731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/>
          <p:cNvSpPr/>
          <p:nvPr/>
        </p:nvSpPr>
        <p:spPr>
          <a:xfrm>
            <a:off x="2476990" y="3123937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533213" y="364194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4750752" y="364194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5830907" y="310409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6620817" y="232368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771401" y="224166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837483" y="1220259"/>
            <a:ext cx="1402358" cy="1402358"/>
            <a:chOff x="3851771" y="1163107"/>
            <a:chExt cx="1402358" cy="1402358"/>
          </a:xfrm>
        </p:grpSpPr>
        <p:grpSp>
          <p:nvGrpSpPr>
            <p:cNvPr id="76" name="组合 75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8" name="同心圆 7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92112" y="760412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4099140" y="1710398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TITLE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488612" y="240505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03782" y="32283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632219" y="3890418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8251" y="237647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6349" y="326683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34678" y="389041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  <p:bldP spid="8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  <p:bldP spid="8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实验数据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DATA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168280" y="1085351"/>
            <a:ext cx="3171495" cy="3171495"/>
          </a:xfrm>
          <a:prstGeom prst="ellipse">
            <a:avLst/>
          </a:prstGeom>
          <a:noFill/>
          <a:ln w="76200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59172" y="2539810"/>
            <a:ext cx="1130909" cy="1130909"/>
            <a:chOff x="659172" y="2539810"/>
            <a:chExt cx="1130909" cy="1130909"/>
          </a:xfrm>
          <a:solidFill>
            <a:srgbClr val="1A3F6C"/>
          </a:solidFill>
        </p:grpSpPr>
        <p:sp>
          <p:nvSpPr>
            <p:cNvPr id="35" name="椭圆 34"/>
            <p:cNvSpPr/>
            <p:nvPr/>
          </p:nvSpPr>
          <p:spPr>
            <a:xfrm>
              <a:off x="659172" y="2539810"/>
              <a:ext cx="1130909" cy="1130909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8957" y="2627556"/>
              <a:ext cx="58060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C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58454" y="3300716"/>
            <a:ext cx="1583943" cy="1583943"/>
            <a:chOff x="1758454" y="3300716"/>
            <a:chExt cx="1583943" cy="1583943"/>
          </a:xfrm>
        </p:grpSpPr>
        <p:grpSp>
          <p:nvGrpSpPr>
            <p:cNvPr id="36" name="组合 35"/>
            <p:cNvGrpSpPr/>
            <p:nvPr/>
          </p:nvGrpSpPr>
          <p:grpSpPr>
            <a:xfrm>
              <a:off x="1758454" y="3300716"/>
              <a:ext cx="1583943" cy="158394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184500" y="3587733"/>
              <a:ext cx="7521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latin typeface="黑体" panose="02010600030101010101" charset="-122"/>
                  <a:ea typeface="黑体" panose="02010600030101010101" charset="-122"/>
                </a:rPr>
                <a:t>D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9680" y="1458801"/>
            <a:ext cx="813432" cy="813432"/>
            <a:chOff x="939680" y="1458801"/>
            <a:chExt cx="813432" cy="813432"/>
          </a:xfrm>
        </p:grpSpPr>
        <p:grpSp>
          <p:nvGrpSpPr>
            <p:cNvPr id="32" name="组合 31"/>
            <p:cNvGrpSpPr/>
            <p:nvPr/>
          </p:nvGrpSpPr>
          <p:grpSpPr>
            <a:xfrm>
              <a:off x="939680" y="1458801"/>
              <a:ext cx="813432" cy="81343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8748" y="1565452"/>
              <a:ext cx="4844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黑体" panose="02010600030101010101" charset="-122"/>
                  <a:ea typeface="黑体" panose="02010600030101010101" charset="-122"/>
                </a:rPr>
                <a:t>B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32409" y="996451"/>
            <a:ext cx="559417" cy="559417"/>
            <a:chOff x="1732409" y="996451"/>
            <a:chExt cx="559417" cy="559417"/>
          </a:xfrm>
          <a:solidFill>
            <a:srgbClr val="1A3F6C"/>
          </a:solidFill>
        </p:grpSpPr>
        <p:sp>
          <p:nvSpPr>
            <p:cNvPr id="31" name="椭圆 30"/>
            <p:cNvSpPr/>
            <p:nvPr/>
          </p:nvSpPr>
          <p:spPr>
            <a:xfrm>
              <a:off x="1732409" y="996451"/>
              <a:ext cx="559417" cy="559417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08937" y="1049342"/>
              <a:ext cx="38343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A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73321" y="1746824"/>
            <a:ext cx="2209109" cy="2209109"/>
            <a:chOff x="3273321" y="1746824"/>
            <a:chExt cx="2209109" cy="2209109"/>
          </a:xfrm>
          <a:solidFill>
            <a:srgbClr val="1A3F6C"/>
          </a:solidFill>
        </p:grpSpPr>
        <p:sp>
          <p:nvSpPr>
            <p:cNvPr id="39" name="椭圆 38"/>
            <p:cNvSpPr/>
            <p:nvPr/>
          </p:nvSpPr>
          <p:spPr>
            <a:xfrm>
              <a:off x="3273321" y="1746824"/>
              <a:ext cx="2209109" cy="2209109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49886" y="1997410"/>
              <a:ext cx="914033" cy="15696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E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2000656" y="2271917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TITLE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817337" y="116583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17337" y="1325154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5688716" y="1175827"/>
            <a:ext cx="0" cy="40906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817337" y="18942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817337" y="2053597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cxnSp>
        <p:nvCxnSpPr>
          <p:cNvPr id="81" name="直接连接符 80"/>
          <p:cNvCxnSpPr/>
          <p:nvPr/>
        </p:nvCxnSpPr>
        <p:spPr>
          <a:xfrm flipV="1">
            <a:off x="5688716" y="1904270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817337" y="262101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817337" y="2780335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cxnSp>
        <p:nvCxnSpPr>
          <p:cNvPr id="89" name="直接连接符 88"/>
          <p:cNvCxnSpPr/>
          <p:nvPr/>
        </p:nvCxnSpPr>
        <p:spPr>
          <a:xfrm flipV="1">
            <a:off x="5688716" y="2631008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817337" y="339043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817337" y="3549750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cxnSp>
        <p:nvCxnSpPr>
          <p:cNvPr id="92" name="直接连接符 91"/>
          <p:cNvCxnSpPr/>
          <p:nvPr/>
        </p:nvCxnSpPr>
        <p:spPr>
          <a:xfrm flipV="1">
            <a:off x="5688716" y="3400423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817337" y="411524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817337" y="4274565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添加文字内容，内容详尽简要清晰。</a:t>
            </a:r>
          </a:p>
        </p:txBody>
      </p:sp>
      <p:cxnSp>
        <p:nvCxnSpPr>
          <p:cNvPr id="96" name="直接连接符 95"/>
          <p:cNvCxnSpPr/>
          <p:nvPr/>
        </p:nvCxnSpPr>
        <p:spPr>
          <a:xfrm flipV="1">
            <a:off x="5688716" y="4125238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3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3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  <p:bldP spid="9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实验难点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573" y="267886"/>
            <a:ext cx="139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DIFFICULTIES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404" y="9506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7708" y="396471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实验难点二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14622" y="3956364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实验难点三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14622" y="260702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实验难点四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59209" y="260289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实验难点一</a:t>
            </a:r>
          </a:p>
        </p:txBody>
      </p:sp>
      <p:sp>
        <p:nvSpPr>
          <p:cNvPr id="54" name="椭圆 34"/>
          <p:cNvSpPr/>
          <p:nvPr/>
        </p:nvSpPr>
        <p:spPr>
          <a:xfrm rot="10800000">
            <a:off x="3288725" y="21145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 rot="5400000">
            <a:off x="3492928" y="3341632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5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58" name="椭圆 34"/>
          <p:cNvSpPr/>
          <p:nvPr/>
        </p:nvSpPr>
        <p:spPr>
          <a:xfrm>
            <a:off x="4720609" y="3176237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6200000">
            <a:off x="4525211" y="1917620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6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45" grpId="0"/>
          <p:bldP spid="46" grpId="0"/>
          <p:bldP spid="47" grpId="0"/>
          <p:bldP spid="53" grpId="0"/>
          <p:bldP spid="54" grpId="0" animBg="1"/>
          <p:bldP spid="58" grpId="0" animBg="1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45" grpId="0"/>
          <p:bldP spid="46" grpId="0"/>
          <p:bldP spid="47" grpId="0"/>
          <p:bldP spid="53" grpId="0"/>
          <p:bldP spid="54" grpId="0" animBg="1"/>
          <p:bldP spid="58" grpId="0" animBg="1"/>
          <p:bldP spid="6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案例分析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69665" y="267886"/>
            <a:ext cx="108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ANALYSIS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404" y="3880762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62957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72690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382423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992157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426867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分析内容一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83094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分析内容二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28221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分析内容三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35247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分析内容四</a:t>
            </a:r>
          </a:p>
        </p:txBody>
      </p:sp>
      <p:sp>
        <p:nvSpPr>
          <p:cNvPr id="42" name="椭圆 41"/>
          <p:cNvSpPr/>
          <p:nvPr/>
        </p:nvSpPr>
        <p:spPr>
          <a:xfrm>
            <a:off x="4575050" y="3090427"/>
            <a:ext cx="500908" cy="500908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717380" y="331473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552263" y="331509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2255929" y="343343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6175518" y="331975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3062244" y="331225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6553278" y="344365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850333" y="3346863"/>
            <a:ext cx="250454" cy="25045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726981" y="331345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4151556" y="332151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7359742" y="3370647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5900741" y="313095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070359" y="344394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506355" y="316705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3206031" y="3258897"/>
            <a:ext cx="322151" cy="32215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5075958" y="331163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206867" y="331496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921657" y="34461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2772349" y="313169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690644" y="336803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6193490" y="3174245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7730460" y="330567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38" grpId="0"/>
          <p:bldP spid="39" grpId="0"/>
          <p:bldP spid="40" grpId="0"/>
          <p:bldP spid="41" grpId="0"/>
          <p:bldP spid="42" grpId="0" animBg="1"/>
          <p:bldP spid="43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60" grpId="0" animBg="1"/>
          <p:bldP spid="61" grpId="0" animBg="1"/>
          <p:bldP spid="62" grpId="0" animBg="1"/>
          <p:bldP spid="63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38" grpId="0"/>
          <p:bldP spid="39" grpId="0"/>
          <p:bldP spid="40" grpId="0"/>
          <p:bldP spid="41" grpId="0"/>
          <p:bldP spid="42" grpId="0" animBg="1"/>
          <p:bldP spid="43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60" grpId="0" animBg="1"/>
          <p:bldP spid="61" grpId="0" animBg="1"/>
          <p:bldP spid="62" grpId="0" animBg="1"/>
          <p:bldP spid="63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问题评估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01611" y="267886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ASSESSMENT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53" name="五角星 52"/>
          <p:cNvSpPr/>
          <p:nvPr/>
        </p:nvSpPr>
        <p:spPr>
          <a:xfrm>
            <a:off x="3489325" y="2203450"/>
            <a:ext cx="2165350" cy="2165350"/>
          </a:xfrm>
          <a:prstGeom prst="star5">
            <a:avLst/>
          </a:prstGeom>
          <a:noFill/>
          <a:ln w="76200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962648" y="2819400"/>
            <a:ext cx="1218704" cy="1218704"/>
            <a:chOff x="3962648" y="2819400"/>
            <a:chExt cx="1218704" cy="1218704"/>
          </a:xfrm>
        </p:grpSpPr>
        <p:grpSp>
          <p:nvGrpSpPr>
            <p:cNvPr id="55" name="组合 54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3" y="760413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4118190" y="3274864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TITLE</a:t>
              </a:r>
            </a:p>
          </p:txBody>
        </p:sp>
      </p:grpSp>
      <p:sp>
        <p:nvSpPr>
          <p:cNvPr id="59" name="椭圆 58"/>
          <p:cNvSpPr/>
          <p:nvPr/>
        </p:nvSpPr>
        <p:spPr>
          <a:xfrm>
            <a:off x="2986578" y="268393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216931" y="168698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5461530" y="268393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969936" y="412700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3476579" y="411430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739259" y="19424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评估内容一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82620" y="28358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评估内容三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96587" y="425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评估内容五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14495" y="291679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评估内容二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66971" y="43355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评估内容四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00"/>
                            </p:stCondLst>
                            <p:childTnLst>
                              <p:par>
                                <p:cTn id="7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7" grpId="0"/>
      <p:bldP spid="53" grpId="0" animBg="1"/>
      <p:bldP spid="59" grpId="0" animBg="1"/>
      <p:bldP spid="64" grpId="0" animBg="1"/>
      <p:bldP spid="65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研究成果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87793" y="267886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ACHIEVEMENTS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191714" y="215790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标题一</a:t>
            </a:r>
          </a:p>
        </p:txBody>
      </p:sp>
      <p:grpSp>
        <p:nvGrpSpPr>
          <p:cNvPr id="173" name="组合 172"/>
          <p:cNvGrpSpPr/>
          <p:nvPr/>
        </p:nvGrpSpPr>
        <p:grpSpPr>
          <a:xfrm>
            <a:off x="2149829" y="2623322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4" name="同心圆 1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1090724" y="258754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7" name="同心圆 1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1469441" y="2832241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0" name="同心圆 1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2404100" y="258404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3" name="同心圆 18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2034054" y="2800177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6" name="同心圆 18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1756772" y="2827510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9" name="同心圆 1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1731988" y="3091261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2" name="同心圆 1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1551991" y="2603002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5" name="同心圆 1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1890095" y="2610754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8" name="同心圆 1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1217976" y="2610215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1" name="同心圆 2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3033186" y="306246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标题二</a:t>
            </a:r>
          </a:p>
        </p:txBody>
      </p:sp>
      <p:grpSp>
        <p:nvGrpSpPr>
          <p:cNvPr id="204" name="组合 203"/>
          <p:cNvGrpSpPr/>
          <p:nvPr/>
        </p:nvGrpSpPr>
        <p:grpSpPr>
          <a:xfrm>
            <a:off x="3991301" y="3527883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5" name="同心圆 20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2932196" y="349210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08" name="同心圆 20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10" name="组合 209"/>
          <p:cNvGrpSpPr/>
          <p:nvPr/>
        </p:nvGrpSpPr>
        <p:grpSpPr>
          <a:xfrm>
            <a:off x="3310913" y="3736802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1" name="同心圆 2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4245572" y="348860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14" name="同心圆 2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3598244" y="3732071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7" name="同心圆 2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19" name="组合 218"/>
          <p:cNvGrpSpPr/>
          <p:nvPr/>
        </p:nvGrpSpPr>
        <p:grpSpPr>
          <a:xfrm>
            <a:off x="3573460" y="3995822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0" name="同心圆 2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22" name="组合 221"/>
          <p:cNvGrpSpPr/>
          <p:nvPr/>
        </p:nvGrpSpPr>
        <p:grpSpPr>
          <a:xfrm>
            <a:off x="3731567" y="351531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3" name="同心圆 2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3059448" y="351477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6" name="同心圆 2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4848410" y="213478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标题三</a:t>
            </a:r>
          </a:p>
        </p:txBody>
      </p:sp>
      <p:grpSp>
        <p:nvGrpSpPr>
          <p:cNvPr id="229" name="组合 228"/>
          <p:cNvGrpSpPr/>
          <p:nvPr/>
        </p:nvGrpSpPr>
        <p:grpSpPr>
          <a:xfrm>
            <a:off x="5806525" y="2600203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0" name="同心圆 2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4747420" y="256442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3" name="同心圆 2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6060796" y="256092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6" name="同心圆 2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5690750" y="277705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9" name="同心圆 2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5311868" y="2855191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2" name="同心圆 2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5545785" y="286155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45" name="同心圆 2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5208687" y="2579883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8" name="同心圆 2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5546791" y="258763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1" name="同心圆 2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874672" y="258709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4" name="同心圆 2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256" name="TextBox 255"/>
          <p:cNvSpPr txBox="1"/>
          <p:nvPr/>
        </p:nvSpPr>
        <p:spPr>
          <a:xfrm>
            <a:off x="6537510" y="309126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标题四</a:t>
            </a:r>
          </a:p>
        </p:txBody>
      </p:sp>
      <p:grpSp>
        <p:nvGrpSpPr>
          <p:cNvPr id="257" name="组合 256"/>
          <p:cNvGrpSpPr/>
          <p:nvPr/>
        </p:nvGrpSpPr>
        <p:grpSpPr>
          <a:xfrm>
            <a:off x="6436520" y="352090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8" name="同心圆 2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6815237" y="3765598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1" name="同心圆 2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7749896" y="351740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4" name="同心圆 2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7379850" y="373353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7" name="同心圆 2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69" name="组合 268"/>
          <p:cNvGrpSpPr/>
          <p:nvPr/>
        </p:nvGrpSpPr>
        <p:grpSpPr>
          <a:xfrm>
            <a:off x="7102568" y="3760867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0" name="同心圆 2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7235891" y="3544111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73" name="同心圆 2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563772" y="3543572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6" name="同心圆 2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5136532" y="2906000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9" name="同心圆 2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3875526" y="370473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2" name="同心圆 2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3393463" y="3507563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5" name="同心圆 2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495625" y="355667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8" name="同心圆 2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7077784" y="402461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1" name="同心圆 29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6897787" y="3536359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4" name="同心圆 2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296" name="TextBox 295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87" dur="500" spd="-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89" dur="500" spd="-100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91" dur="500" spd="-100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93" dur="500" spd="-100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95" dur="500" spd="-100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97" dur="500" spd="-100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99" dur="500" spd="-100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01" dur="500" spd="-100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03" dur="500" spd="-100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05" dur="500" spd="-100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64" dur="500" spd="-100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66" dur="500" spd="-100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68" dur="500" spd="-100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70" dur="500" spd="-100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72" dur="500" spd="-100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74" dur="5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76" dur="500" spd="-100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78" dur="500" spd="-10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80" dur="500" spd="-100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82" dur="500" spd="-100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4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2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3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41" dur="500" spd="-100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43" dur="500" spd="-100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45" dur="500" spd="-1000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3.07074E-6 L 0.27986 0.60642 " pathEditMode="relative" rAng="0" ptsTypes="AA" p14:bounceEnd="36000">
                                          <p:cBhvr>
                                            <p:cTn id="247" dur="500" spd="-1000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49" dur="500" spd="-1000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51" dur="500" spd="-1000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53" dur="500" spd="-1000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55" dur="500" spd="-100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57" dur="500" spd="-100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59" dur="500" spd="-100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5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5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6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0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1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4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6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9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0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4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6" dur="5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1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18" dur="500" spd="-1000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20" dur="500" spd="-1000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22" dur="500" spd="-100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24" dur="500" spd="-100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26" dur="500" spd="-100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28" dur="500" spd="-1000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30" dur="500" spd="-100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32" dur="500" spd="-100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34" dur="500" spd="-100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36" dur="500" spd="-100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0"/>
                                            <p:tgtEl>
                                              <p:spTgt spid="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72" grpId="0"/>
          <p:bldP spid="203" grpId="0"/>
          <p:bldP spid="228" grpId="0"/>
          <p:bldP spid="256" grpId="0"/>
          <p:bldP spid="29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87" dur="500" spd="-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89" dur="500" spd="-100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91" dur="500" spd="-100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93" dur="500" spd="-100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95" dur="500" spd="-100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97" dur="500" spd="-100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99" dur="500" spd="-100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01" dur="500" spd="-100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03" dur="500" spd="-100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05" dur="500" spd="-100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64" dur="500" spd="-100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66" dur="500" spd="-100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68" dur="500" spd="-100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70" dur="500" spd="-100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72" dur="500" spd="-100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74" dur="5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76" dur="500" spd="-100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78" dur="500" spd="-10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80" dur="500" spd="-100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82" dur="500" spd="-100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4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2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3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41" dur="500" spd="-100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43" dur="500" spd="-100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45" dur="500" spd="-1000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3.07074E-6 L 0.27986 0.60642 " pathEditMode="relative" rAng="0" ptsTypes="AA">
                                          <p:cBhvr>
                                            <p:cTn id="247" dur="500" spd="-1000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49" dur="500" spd="-1000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51" dur="500" spd="-1000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53" dur="500" spd="-1000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55" dur="500" spd="-100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57" dur="500" spd="-100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59" dur="500" spd="-100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5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5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6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0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1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4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6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9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0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4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6" dur="5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1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18" dur="500" spd="-1000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20" dur="500" spd="-1000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22" dur="500" spd="-100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24" dur="500" spd="-100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26" dur="500" spd="-100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28" dur="500" spd="-1000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30" dur="500" spd="-100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32" dur="500" spd="-100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34" dur="500" spd="-100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36" dur="500" spd="-100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0"/>
                                            <p:tgtEl>
                                              <p:spTgt spid="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72" grpId="0"/>
          <p:bldP spid="203" grpId="0"/>
          <p:bldP spid="228" grpId="0"/>
          <p:bldP spid="256" grpId="0"/>
          <p:bldP spid="29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黑体" panose="02010600030101010101" charset="-122"/>
                <a:ea typeface="黑体" panose="02010600030101010101" charset="-122"/>
              </a:rPr>
              <a:t>解决方案及总结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第五部分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8518" y="1757459"/>
              <a:ext cx="689633" cy="66204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65443" y="2553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解决方案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443" y="29996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方案评估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5443" y="34461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补救措施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5443" y="38642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参考文献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5194" y="2600254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5194" y="3048022"/>
            <a:ext cx="1725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PROJECT EVALUATION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55194" y="3495790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REMEDIAL MEASURES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77636" y="3943559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Reference</a:t>
            </a:r>
          </a:p>
        </p:txBody>
      </p:sp>
      <p:sp>
        <p:nvSpPr>
          <p:cNvPr id="23" name="椭圆 22"/>
          <p:cNvSpPr/>
          <p:nvPr/>
        </p:nvSpPr>
        <p:spPr>
          <a:xfrm>
            <a:off x="4171555" y="25805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171555" y="301787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171555" y="345523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71555" y="389259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65443" y="42379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感谢语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63209" y="4317335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Thank you</a:t>
            </a:r>
          </a:p>
        </p:txBody>
      </p:sp>
      <p:sp>
        <p:nvSpPr>
          <p:cNvPr id="29" name="椭圆 28"/>
          <p:cNvSpPr/>
          <p:nvPr/>
        </p:nvSpPr>
        <p:spPr>
          <a:xfrm>
            <a:off x="4171555" y="426637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5" grpId="0"/>
      <p:bldP spid="12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解决方案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08545" y="267886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SOLUTION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cxnSp>
        <p:nvCxnSpPr>
          <p:cNvPr id="39" name="直接连接符 38"/>
          <p:cNvCxnSpPr/>
          <p:nvPr/>
        </p:nvCxnSpPr>
        <p:spPr>
          <a:xfrm flipV="1">
            <a:off x="2018852" y="3209594"/>
            <a:ext cx="1348932" cy="939553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-36512" y="4144388"/>
            <a:ext cx="2062918" cy="999112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367784" y="3209595"/>
            <a:ext cx="1816070" cy="638773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5183854" y="2423427"/>
            <a:ext cx="1816825" cy="1424941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1620880" y="3703428"/>
            <a:ext cx="836538" cy="836538"/>
            <a:chOff x="1566862" y="4055810"/>
            <a:chExt cx="827056" cy="827056"/>
          </a:xfrm>
        </p:grpSpPr>
        <p:grpSp>
          <p:nvGrpSpPr>
            <p:cNvPr id="44" name="组合 43"/>
            <p:cNvGrpSpPr/>
            <p:nvPr/>
          </p:nvGrpSpPr>
          <p:grpSpPr>
            <a:xfrm>
              <a:off x="1566862" y="4055810"/>
              <a:ext cx="827056" cy="82705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431574" y="799874"/>
                <a:ext cx="3746952" cy="37469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617926" y="4218412"/>
              <a:ext cx="730851" cy="517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latin typeface="黑体" panose="02010600030101010101" charset="-122"/>
                  <a:ea typeface="黑体" panose="02010600030101010101" charset="-122"/>
                </a:rPr>
                <a:t>方案</a:t>
              </a:r>
              <a:endParaRPr lang="en-US" altLang="zh-CN" sz="1400" dirty="0">
                <a:latin typeface="黑体" panose="02010600030101010101" charset="-122"/>
                <a:ea typeface="黑体" panose="02010600030101010101" charset="-122"/>
              </a:endParaRPr>
            </a:p>
            <a:p>
              <a:pPr algn="ctr"/>
              <a:r>
                <a:rPr lang="zh-CN" altLang="en-US" sz="1400" dirty="0">
                  <a:latin typeface="黑体" panose="02010600030101010101" charset="-122"/>
                  <a:ea typeface="黑体" panose="02010600030101010101" charset="-122"/>
                </a:rPr>
                <a:t>一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845016" y="2754205"/>
            <a:ext cx="1016704" cy="1016704"/>
            <a:chOff x="2781516" y="3097105"/>
            <a:chExt cx="1016704" cy="1016704"/>
          </a:xfrm>
          <a:effectLst/>
        </p:grpSpPr>
        <p:grpSp>
          <p:nvGrpSpPr>
            <p:cNvPr id="49" name="组合 48"/>
            <p:cNvGrpSpPr/>
            <p:nvPr/>
          </p:nvGrpSpPr>
          <p:grpSpPr>
            <a:xfrm>
              <a:off x="2781516" y="3097105"/>
              <a:ext cx="1016704" cy="1016704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51" name="同心圆 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980409" y="3315940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latin typeface="黑体" panose="02010600030101010101" charset="-122"/>
                  <a:ea typeface="黑体" panose="02010600030101010101" charset="-122"/>
                </a:rPr>
                <a:t>方案</a:t>
              </a:r>
              <a:endParaRPr lang="en-US" altLang="zh-CN" sz="1600" dirty="0">
                <a:latin typeface="黑体" panose="02010600030101010101" charset="-122"/>
                <a:ea typeface="黑体" panose="02010600030101010101" charset="-122"/>
              </a:endParaRPr>
            </a:p>
            <a:p>
              <a:pPr algn="ctr"/>
              <a:r>
                <a:rPr lang="zh-CN" altLang="en-US" sz="1600" dirty="0">
                  <a:latin typeface="黑体" panose="02010600030101010101" charset="-122"/>
                  <a:ea typeface="黑体" panose="02010600030101010101" charset="-122"/>
                </a:rPr>
                <a:t>二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592277" y="3232510"/>
            <a:ext cx="1239392" cy="1239392"/>
            <a:chOff x="4464548" y="3511181"/>
            <a:chExt cx="1303621" cy="1303621"/>
          </a:xfrm>
        </p:grpSpPr>
        <p:grpSp>
          <p:nvGrpSpPr>
            <p:cNvPr id="54" name="组合 53"/>
            <p:cNvGrpSpPr/>
            <p:nvPr/>
          </p:nvGrpSpPr>
          <p:grpSpPr>
            <a:xfrm>
              <a:off x="4464548" y="3511181"/>
              <a:ext cx="1303621" cy="1303621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04596" y="772896"/>
                <a:ext cx="3800908" cy="38009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4752438" y="3825704"/>
              <a:ext cx="733780" cy="7445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黑体" panose="02010600030101010101" charset="-122"/>
                  <a:ea typeface="黑体" panose="02010600030101010101" charset="-122"/>
                </a:rPr>
                <a:t>方案</a:t>
              </a:r>
              <a:endParaRPr lang="en-US" altLang="zh-CN" sz="2000" dirty="0">
                <a:latin typeface="黑体" panose="02010600030101010101" charset="-122"/>
                <a:ea typeface="黑体" panose="02010600030101010101" charset="-122"/>
              </a:endParaRPr>
            </a:p>
            <a:p>
              <a:pPr algn="ctr"/>
              <a:r>
                <a:rPr lang="zh-CN" altLang="en-US" sz="2000" dirty="0">
                  <a:latin typeface="黑体" panose="02010600030101010101" charset="-122"/>
                  <a:ea typeface="黑体" panose="02010600030101010101" charset="-122"/>
                </a:rPr>
                <a:t>三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00192" y="1635646"/>
            <a:ext cx="1454948" cy="1454948"/>
            <a:chOff x="6075122" y="1932896"/>
            <a:chExt cx="1688526" cy="1688526"/>
          </a:xfrm>
        </p:grpSpPr>
        <p:grpSp>
          <p:nvGrpSpPr>
            <p:cNvPr id="59" name="组合 58"/>
            <p:cNvGrpSpPr/>
            <p:nvPr/>
          </p:nvGrpSpPr>
          <p:grpSpPr>
            <a:xfrm>
              <a:off x="6075122" y="1932896"/>
              <a:ext cx="1688526" cy="168852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411027" y="779327"/>
                <a:ext cx="3788049" cy="378804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456877" y="2299775"/>
              <a:ext cx="928687" cy="9644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0030101010101" charset="-122"/>
                  <a:ea typeface="黑体" panose="02010600030101010101" charset="-122"/>
                </a:rPr>
                <a:t>方案</a:t>
              </a:r>
              <a:endParaRPr lang="en-US" altLang="zh-CN" sz="2400" dirty="0">
                <a:latin typeface="黑体" panose="02010600030101010101" charset="-122"/>
                <a:ea typeface="黑体" panose="02010600030101010101" charset="-122"/>
              </a:endParaRPr>
            </a:p>
            <a:p>
              <a:pPr algn="ctr"/>
              <a:r>
                <a:rPr lang="zh-CN" altLang="en-US" sz="2400" dirty="0">
                  <a:latin typeface="黑体" panose="02010600030101010101" charset="-122"/>
                  <a:ea typeface="黑体" panose="02010600030101010101" charset="-122"/>
                </a:rPr>
                <a:t>四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230637" y="1923678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3528" y="2920772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56176" y="3770953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36096" y="915566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2246287" y="4155926"/>
            <a:ext cx="447031" cy="447031"/>
            <a:chOff x="2246286" y="4230035"/>
            <a:chExt cx="525513" cy="525513"/>
          </a:xfrm>
          <a:solidFill>
            <a:srgbClr val="1A3F6C"/>
          </a:solidFill>
        </p:grpSpPr>
        <p:sp>
          <p:nvSpPr>
            <p:cNvPr id="68" name="椭圆 67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90214" y="4356307"/>
              <a:ext cx="433392" cy="32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1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577236" y="3993954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1" name="椭圆 70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246285" y="4351468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3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522599" y="3426320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4" name="椭圆 73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246285" y="4371106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2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452320" y="2571750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7" name="椭圆 76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46285" y="4380064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rPr>
                <a:t>4</a:t>
              </a:r>
            </a:p>
          </p:txBody>
        </p:sp>
      </p:grpSp>
      <p:sp>
        <p:nvSpPr>
          <p:cNvPr id="79" name="椭圆 78"/>
          <p:cNvSpPr/>
          <p:nvPr/>
        </p:nvSpPr>
        <p:spPr>
          <a:xfrm>
            <a:off x="4349204" y="32976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4087077" y="391484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224465" y="4498008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2765464" y="425831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3341787" y="37991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5954877" y="32889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360071" y="3209594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562548" y="311385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161319" y="276589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8028384" y="230725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8053009" y="1993016"/>
            <a:ext cx="152400" cy="1524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966178" y="4299942"/>
            <a:ext cx="166157" cy="16615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8" grpId="0"/>
      <p:bldP spid="63" grpId="0"/>
      <p:bldP spid="64" grpId="0"/>
      <p:bldP spid="65" grpId="0"/>
      <p:bldP spid="66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方案评估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58284" y="267886"/>
            <a:ext cx="223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PROJECT EVALUATION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cxnSp>
        <p:nvCxnSpPr>
          <p:cNvPr id="89" name="直接连接符 88"/>
          <p:cNvCxnSpPr/>
          <p:nvPr/>
        </p:nvCxnSpPr>
        <p:spPr>
          <a:xfrm flipH="1" flipV="1">
            <a:off x="2969045" y="1857279"/>
            <a:ext cx="3628920" cy="1695603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2184979" y="1415756"/>
            <a:ext cx="4562601" cy="216504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1820981" y="1359141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93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444736" y="3296277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9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641453" y="1097484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53297" y="3313413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2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3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91669" y="1358541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评估一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981486" y="333881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评估三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747580" y="111143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评估四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555735" y="332167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评估二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835696" y="1635646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黑体" panose="02010600030101010101" charset="-122"/>
                <a:ea typeface="黑体" panose="02010600030101010101" charset="-122"/>
              </a:rPr>
              <a:t>点击输入标题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660232" y="1373225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黑体" panose="02010600030101010101" charset="-122"/>
                <a:ea typeface="黑体" panose="02010600030101010101" charset="-122"/>
              </a:rPr>
              <a:t>点击输入标题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475656" y="355550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黑体" panose="02010600030101010101" charset="-122"/>
                <a:ea typeface="黑体" panose="02010600030101010101" charset="-122"/>
              </a:rPr>
              <a:t>点击输入标题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868144" y="358655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黑体" panose="02010600030101010101" charset="-122"/>
                <a:ea typeface="黑体" panose="02010600030101010101" charset="-122"/>
              </a:rPr>
              <a:t>点击输入标题</a:t>
            </a:r>
          </a:p>
        </p:txBody>
      </p:sp>
      <p:grpSp>
        <p:nvGrpSpPr>
          <p:cNvPr id="112" name="组合 111"/>
          <p:cNvGrpSpPr/>
          <p:nvPr/>
        </p:nvGrpSpPr>
        <p:grpSpPr>
          <a:xfrm>
            <a:off x="3746633" y="1810030"/>
            <a:ext cx="1382075" cy="1382075"/>
            <a:chOff x="3746633" y="1810030"/>
            <a:chExt cx="1382075" cy="1382075"/>
          </a:xfrm>
        </p:grpSpPr>
        <p:grpSp>
          <p:nvGrpSpPr>
            <p:cNvPr id="113" name="组合 11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5" name="同心圆 1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方案评估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592781" y="2186777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45181" y="4011910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849365" y="4058985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012160" y="1972988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黑体" panose="02010600030101010101" charset="-122"/>
                <a:ea typeface="黑体" panose="02010600030101010101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121" name="椭圆 120"/>
          <p:cNvSpPr/>
          <p:nvPr/>
        </p:nvSpPr>
        <p:spPr>
          <a:xfrm>
            <a:off x="2883767" y="1304103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1</a:t>
            </a:r>
          </a:p>
        </p:txBody>
      </p:sp>
      <p:sp>
        <p:nvSpPr>
          <p:cNvPr id="122" name="椭圆 121"/>
          <p:cNvSpPr/>
          <p:nvPr/>
        </p:nvSpPr>
        <p:spPr>
          <a:xfrm>
            <a:off x="2523727" y="320748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2</a:t>
            </a:r>
          </a:p>
        </p:txBody>
      </p:sp>
      <p:sp>
        <p:nvSpPr>
          <p:cNvPr id="123" name="椭圆 122"/>
          <p:cNvSpPr/>
          <p:nvPr/>
        </p:nvSpPr>
        <p:spPr>
          <a:xfrm>
            <a:off x="6911328" y="327526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3</a:t>
            </a:r>
          </a:p>
        </p:txBody>
      </p:sp>
      <p:sp>
        <p:nvSpPr>
          <p:cNvPr id="124" name="椭圆 123"/>
          <p:cNvSpPr/>
          <p:nvPr/>
        </p:nvSpPr>
        <p:spPr>
          <a:xfrm>
            <a:off x="7725152" y="1059582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88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7" grpId="0"/>
      <p:bldP spid="118" grpId="0"/>
      <p:bldP spid="119" grpId="0"/>
      <p:bldP spid="120" grpId="0"/>
      <p:bldP spid="121" grpId="0" animBg="1"/>
      <p:bldP spid="122" grpId="0" animBg="1"/>
      <p:bldP spid="123" grpId="0" animBg="1"/>
      <p:bldP spid="1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补救措施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83836" y="267886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REMEDIAL MEASURES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6709236" y="1894300"/>
            <a:ext cx="1200324" cy="1200324"/>
            <a:chOff x="6709236" y="1850758"/>
            <a:chExt cx="1200324" cy="1200324"/>
          </a:xfrm>
        </p:grpSpPr>
        <p:grpSp>
          <p:nvGrpSpPr>
            <p:cNvPr id="89" name="组合 88"/>
            <p:cNvGrpSpPr/>
            <p:nvPr/>
          </p:nvGrpSpPr>
          <p:grpSpPr>
            <a:xfrm>
              <a:off x="6709236" y="1850758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同心圆 9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6947760" y="229703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措施四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225509" y="1879832"/>
            <a:ext cx="1200324" cy="1200324"/>
            <a:chOff x="1225509" y="1836290"/>
            <a:chExt cx="1200324" cy="1200324"/>
          </a:xfrm>
        </p:grpSpPr>
        <p:grpSp>
          <p:nvGrpSpPr>
            <p:cNvPr id="95" name="组合 94"/>
            <p:cNvGrpSpPr/>
            <p:nvPr/>
          </p:nvGrpSpPr>
          <p:grpSpPr>
            <a:xfrm>
              <a:off x="1225509" y="1836290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1464033" y="228256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措施四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234214" y="2096862"/>
            <a:ext cx="1668414" cy="1668414"/>
            <a:chOff x="5234214" y="2053320"/>
            <a:chExt cx="1668414" cy="1668414"/>
          </a:xfrm>
        </p:grpSpPr>
        <p:grpSp>
          <p:nvGrpSpPr>
            <p:cNvPr id="100" name="组合 99"/>
            <p:cNvGrpSpPr/>
            <p:nvPr/>
          </p:nvGrpSpPr>
          <p:grpSpPr>
            <a:xfrm>
              <a:off x="5234214" y="2053320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2" name="同心圆 1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5591368" y="26874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措施三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198327" y="2090113"/>
            <a:ext cx="1668414" cy="1668414"/>
            <a:chOff x="2198327" y="2046571"/>
            <a:chExt cx="1668414" cy="166841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198327" y="2046571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7" name="同心圆 10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555481" y="268072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措施二</a:t>
              </a: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481448" y="2381591"/>
            <a:ext cx="2181104" cy="2181104"/>
            <a:chOff x="3481448" y="2338049"/>
            <a:chExt cx="2181104" cy="2181104"/>
          </a:xfrm>
        </p:grpSpPr>
        <p:grpSp>
          <p:nvGrpSpPr>
            <p:cNvPr id="110" name="组合 109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3941057" y="3166990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措施一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3786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黑体" panose="02010600030101010101" charset="-122"/>
                <a:ea typeface="黑体" panose="02010600030101010101" charset="-122"/>
              </a:rPr>
              <a:t>课题背景及内容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4866" y="2896649"/>
            <a:ext cx="12410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第一部分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50203" y="24909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课题背景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0203" y="32884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研究意义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0203" y="37350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研究综述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0203" y="4153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理论基础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168" y="253814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BACKGROUND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4168" y="3336874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SIGNIFICANCE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34168" y="3784642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REVIEW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34168" y="4232411"/>
            <a:ext cx="156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THEORETICAL BASIS</a:t>
            </a:r>
          </a:p>
        </p:txBody>
      </p:sp>
      <p:sp>
        <p:nvSpPr>
          <p:cNvPr id="24" name="椭圆 23"/>
          <p:cNvSpPr/>
          <p:nvPr/>
        </p:nvSpPr>
        <p:spPr>
          <a:xfrm>
            <a:off x="4156315" y="25184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156315" y="330672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56315" y="374408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156315" y="418144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50203" y="29066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相关研究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21531" y="2953861"/>
            <a:ext cx="132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Related research</a:t>
            </a:r>
          </a:p>
        </p:txBody>
      </p:sp>
      <p:sp>
        <p:nvSpPr>
          <p:cNvPr id="30" name="椭圆 29"/>
          <p:cNvSpPr/>
          <p:nvPr/>
        </p:nvSpPr>
        <p:spPr>
          <a:xfrm>
            <a:off x="4156315" y="293411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3608" y="1565803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1226969" y="34478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604729" y="3571714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778432" y="337709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11193" y="349870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52192" y="32590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44941" y="330230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781911" y="343372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843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3638595" y="1588290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4843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3638595" y="2094309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4843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3638595" y="2598365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43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3638595" y="3102421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4843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638595" y="3606477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4843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3638595" y="4110533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3427015" y="14509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1</a:t>
            </a:r>
          </a:p>
        </p:txBody>
      </p:sp>
      <p:sp>
        <p:nvSpPr>
          <p:cNvPr id="31" name="椭圆 30"/>
          <p:cNvSpPr/>
          <p:nvPr/>
        </p:nvSpPr>
        <p:spPr>
          <a:xfrm>
            <a:off x="3147794" y="3072585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942895" y="319031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425919" y="195298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2</a:t>
            </a:r>
          </a:p>
        </p:txBody>
      </p:sp>
      <p:sp>
        <p:nvSpPr>
          <p:cNvPr id="36" name="椭圆 35"/>
          <p:cNvSpPr/>
          <p:nvPr/>
        </p:nvSpPr>
        <p:spPr>
          <a:xfrm>
            <a:off x="3425730" y="246294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3</a:t>
            </a:r>
          </a:p>
        </p:txBody>
      </p:sp>
      <p:sp>
        <p:nvSpPr>
          <p:cNvPr id="37" name="椭圆 36"/>
          <p:cNvSpPr/>
          <p:nvPr/>
        </p:nvSpPr>
        <p:spPr>
          <a:xfrm>
            <a:off x="3424634" y="29650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4</a:t>
            </a:r>
          </a:p>
        </p:txBody>
      </p:sp>
      <p:sp>
        <p:nvSpPr>
          <p:cNvPr id="38" name="椭圆 37"/>
          <p:cNvSpPr/>
          <p:nvPr/>
        </p:nvSpPr>
        <p:spPr>
          <a:xfrm>
            <a:off x="3427060" y="346728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5</a:t>
            </a:r>
          </a:p>
        </p:txBody>
      </p:sp>
      <p:sp>
        <p:nvSpPr>
          <p:cNvPr id="39" name="椭圆 38"/>
          <p:cNvSpPr/>
          <p:nvPr/>
        </p:nvSpPr>
        <p:spPr>
          <a:xfrm>
            <a:off x="3425964" y="396937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81102" y="2417860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参考文献</a:t>
            </a:r>
          </a:p>
        </p:txBody>
      </p:sp>
      <p:cxnSp>
        <p:nvCxnSpPr>
          <p:cNvPr id="34" name="直接连接符 3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参考文献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25650" y="267886"/>
            <a:ext cx="1101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Reference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  <p:bldP spid="40" grpId="0" animBg="1"/>
      <p:bldP spid="41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915816" y="555527"/>
            <a:ext cx="3552056" cy="16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THANKS!</a:t>
            </a:r>
            <a:endParaRPr lang="en-US" altLang="zh-CN" sz="6600" b="0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31640" y="1995686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XXX</a:t>
            </a:r>
            <a:r>
              <a:rPr lang="zh-CN" altLang="en-US" sz="1400" kern="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老师，</a:t>
            </a:r>
            <a:r>
              <a:rPr lang="en-US" altLang="zh-CN" sz="140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XXX</a:t>
            </a:r>
            <a:r>
              <a:rPr lang="zh-CN" altLang="en-US" sz="140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,</a:t>
            </a:r>
            <a:r>
              <a:rPr lang="zh-CN" altLang="en-US" sz="140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使我得以最终完成毕业论文设计！</a:t>
            </a:r>
            <a:endParaRPr lang="en-US" altLang="zh-CN" sz="1400" dirty="0">
              <a:solidFill>
                <a:srgbClr val="414455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        </a:t>
            </a:r>
            <a:r>
              <a:rPr lang="zh-CN" altLang="en-US" sz="1400" dirty="0">
                <a:solidFill>
                  <a:srgbClr val="414455"/>
                </a:solidFill>
                <a:latin typeface="黑体" panose="02010600030101010101" charset="-122"/>
                <a:ea typeface="黑体" panose="02010600030101010101" charset="-122"/>
              </a:rPr>
              <a:t>最后，我要向百忙之中抽时间对本文进行审阅，评议和参与本人论文答辩的各位老师表示感谢！</a:t>
            </a:r>
            <a:endParaRPr lang="zh-CN" altLang="en-US" sz="1400" kern="0" dirty="0">
              <a:solidFill>
                <a:srgbClr val="414455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70008" y="4088350"/>
            <a:ext cx="3048000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恳请各位老师批评指正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！</a:t>
            </a:r>
            <a:endParaRPr lang="zh-CN" altLang="en-US" sz="2000" b="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感谢语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7217" y="267886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Thank you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78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6" grpId="0" animBg="1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747814" y="846409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40" name="椭圆 39"/>
          <p:cNvSpPr/>
          <p:nvPr/>
        </p:nvSpPr>
        <p:spPr>
          <a:xfrm>
            <a:off x="1021197" y="3291201"/>
            <a:ext cx="677676" cy="677676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898898" y="50768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870435" y="266686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339712" y="1315977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680939" y="336486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32219" y="434900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75" name="椭圆 74"/>
          <p:cNvSpPr/>
          <p:nvPr/>
        </p:nvSpPr>
        <p:spPr>
          <a:xfrm>
            <a:off x="4534785" y="105481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549298" y="451092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3568901" y="3123469"/>
            <a:ext cx="824609" cy="82460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072212" y="1535703"/>
            <a:ext cx="1630575" cy="4924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THANKS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56176" y="3194025"/>
            <a:ext cx="2529840" cy="1493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演示完毕</a:t>
            </a:r>
            <a:endParaRPr lang="en-US" altLang="zh-CN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</a:endParaRPr>
          </a:p>
          <a:p>
            <a:r>
              <a:rPr lang="zh-CN" alt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感谢观看</a:t>
            </a:r>
            <a:endParaRPr lang="en-US" altLang="zh-CN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pic>
        <p:nvPicPr>
          <p:cNvPr id="3" name="图片 2" descr="20160511182329_492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365" y="2241550"/>
            <a:ext cx="1651000" cy="952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72222E-6 -4.68026E-6 L 0.38872 0.84338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21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1.46123E-6 L 0.20451 0.58418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9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8699E-6 L -0.52465 -0.5094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2.09762E-6 L -0.18855 -1.11369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557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4.44444E-6 L 0.12309 0.575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3.41057E-6 L -0.71736 -0.40563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9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3.20988E-6 L 1.0349 -0.8734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6" y="-4367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3.44146E-6 L -0.64115 -0.94965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99"/>
                            </p:stCondLst>
                            <p:childTnLst>
                              <p:par>
                                <p:cTn id="10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81" grpId="0" bldLvl="0" animBg="1"/>
      <p:bldP spid="81" grpId="1" bldLvl="0" animBg="1"/>
      <p:bldP spid="8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41"/>
          <p:cNvSpPr>
            <a:spLocks noChangeArrowheads="1"/>
          </p:cNvSpPr>
          <p:nvPr/>
        </p:nvSpPr>
        <p:spPr bwMode="auto">
          <a:xfrm>
            <a:off x="1439864" y="1664494"/>
            <a:ext cx="6264275" cy="153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写毕业论文主要目的是培养学生综合运用所学知识和技能，理论联系实际，独立分析，解决实际问题的能力，使学生得到从事本专业工作和进行相关的基本训练。毕业论文应反映出作者能够准确地掌握所学的专业基础知识，基本学会综合运用所学知识进行科学研究的方法，对所研究的题目有一定的心得体会，论文题目的范围不宜过宽，一般选择本学科某一重要问题的一个侧面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endParaRPr lang="zh-CN" altLang="en-US" sz="1000" dirty="0"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100" b="1" dirty="0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</p:txBody>
      </p:sp>
      <p:sp>
        <p:nvSpPr>
          <p:cNvPr id="6154" name="TextBox 43"/>
          <p:cNvSpPr>
            <a:spLocks noChangeArrowheads="1"/>
          </p:cNvSpPr>
          <p:nvPr/>
        </p:nvSpPr>
        <p:spPr bwMode="auto">
          <a:xfrm>
            <a:off x="3416300" y="994410"/>
            <a:ext cx="2311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800" b="1" dirty="0">
                <a:latin typeface="黑体" panose="02010600030101010101" charset="-122"/>
                <a:ea typeface="黑体" panose="02010600030101010101" charset="-122"/>
              </a:rPr>
              <a:t>行业大背景</a:t>
            </a:r>
          </a:p>
        </p:txBody>
      </p:sp>
      <p:grpSp>
        <p:nvGrpSpPr>
          <p:cNvPr id="6155" name="组合 2"/>
          <p:cNvGrpSpPr/>
          <p:nvPr/>
        </p:nvGrpSpPr>
        <p:grpSpPr bwMode="auto">
          <a:xfrm>
            <a:off x="2770188" y="1138714"/>
            <a:ext cx="3579812" cy="142875"/>
            <a:chOff x="0" y="0"/>
            <a:chExt cx="3580582" cy="158874"/>
          </a:xfrm>
        </p:grpSpPr>
        <p:grpSp>
          <p:nvGrpSpPr>
            <p:cNvPr id="6156" name="组合 61"/>
            <p:cNvGrpSpPr/>
            <p:nvPr/>
          </p:nvGrpSpPr>
          <p:grpSpPr bwMode="auto">
            <a:xfrm>
              <a:off x="0" y="0"/>
              <a:ext cx="792088" cy="158874"/>
              <a:chOff x="0" y="0"/>
              <a:chExt cx="792088" cy="158874"/>
            </a:xfrm>
          </p:grpSpPr>
          <p:sp>
            <p:nvSpPr>
              <p:cNvPr id="6157" name="直接连接符 70"/>
              <p:cNvSpPr>
                <a:spLocks noChangeShapeType="1"/>
              </p:cNvSpPr>
              <p:nvPr/>
            </p:nvSpPr>
            <p:spPr bwMode="auto">
              <a:xfrm flipH="1">
                <a:off x="0" y="79437"/>
                <a:ext cx="792088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8" name="直接连接符 71"/>
              <p:cNvSpPr>
                <a:spLocks noChangeShapeType="1"/>
              </p:cNvSpPr>
              <p:nvPr/>
            </p:nvSpPr>
            <p:spPr bwMode="auto">
              <a:xfrm flipH="1">
                <a:off x="216024" y="0"/>
                <a:ext cx="57606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9" name="直接连接符 72"/>
              <p:cNvSpPr>
                <a:spLocks noChangeShapeType="1"/>
              </p:cNvSpPr>
              <p:nvPr/>
            </p:nvSpPr>
            <p:spPr bwMode="auto">
              <a:xfrm flipH="1">
                <a:off x="396044" y="158874"/>
                <a:ext cx="39604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60" name="组合 62"/>
            <p:cNvGrpSpPr/>
            <p:nvPr/>
          </p:nvGrpSpPr>
          <p:grpSpPr bwMode="auto">
            <a:xfrm rot="10800000">
              <a:off x="2788494" y="0"/>
              <a:ext cx="792088" cy="158874"/>
              <a:chOff x="0" y="0"/>
              <a:chExt cx="792088" cy="158874"/>
            </a:xfrm>
          </p:grpSpPr>
          <p:sp>
            <p:nvSpPr>
              <p:cNvPr id="6161" name="直接连接符 67"/>
              <p:cNvSpPr>
                <a:spLocks noChangeShapeType="1"/>
              </p:cNvSpPr>
              <p:nvPr/>
            </p:nvSpPr>
            <p:spPr bwMode="auto">
              <a:xfrm flipH="1">
                <a:off x="0" y="79437"/>
                <a:ext cx="792088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2" name="直接连接符 68"/>
              <p:cNvSpPr>
                <a:spLocks noChangeShapeType="1"/>
              </p:cNvSpPr>
              <p:nvPr/>
            </p:nvSpPr>
            <p:spPr bwMode="auto">
              <a:xfrm flipH="1">
                <a:off x="216024" y="0"/>
                <a:ext cx="57606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3" name="直接连接符 69"/>
              <p:cNvSpPr>
                <a:spLocks noChangeShapeType="1"/>
              </p:cNvSpPr>
              <p:nvPr/>
            </p:nvSpPr>
            <p:spPr bwMode="auto">
              <a:xfrm flipH="1">
                <a:off x="396044" y="158874"/>
                <a:ext cx="39604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59464" y="3524926"/>
            <a:ext cx="2185594" cy="1224902"/>
            <a:chOff x="6059464" y="3524926"/>
            <a:chExt cx="2185594" cy="1224902"/>
          </a:xfrm>
        </p:grpSpPr>
        <p:grpSp>
          <p:nvGrpSpPr>
            <p:cNvPr id="38" name="组合 37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圆角矩形 38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grpSp>
          <p:nvGrpSpPr>
            <p:cNvPr id="6168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6169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插入相关主题图片</a:t>
                </a:r>
              </a:p>
            </p:txBody>
          </p:sp>
          <p:sp>
            <p:nvSpPr>
              <p:cNvPr id="6170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黑体" panose="02010600030101010101" charset="-122"/>
                  <a:ea typeface="黑体" panose="02010600030101010101" charset="-122"/>
                  <a:sym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33" name="直接连接符 32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选题背景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IDEAS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3660458" y="3524926"/>
            <a:ext cx="2185594" cy="1224902"/>
            <a:chOff x="6059464" y="3524926"/>
            <a:chExt cx="2185594" cy="1224902"/>
          </a:xfrm>
        </p:grpSpPr>
        <p:grpSp>
          <p:nvGrpSpPr>
            <p:cNvPr id="46" name="组合 45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圆角矩形 49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grpSp>
          <p:nvGrpSpPr>
            <p:cNvPr id="47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48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插入相关主题图片</a:t>
                </a:r>
              </a:p>
            </p:txBody>
          </p:sp>
          <p:sp>
            <p:nvSpPr>
              <p:cNvPr id="49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黑体" panose="02010600030101010101" charset="-122"/>
                  <a:ea typeface="黑体" panose="02010600030101010101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220937" y="3524926"/>
            <a:ext cx="2185594" cy="1224902"/>
            <a:chOff x="6059464" y="3524926"/>
            <a:chExt cx="2185594" cy="1224902"/>
          </a:xfrm>
        </p:grpSpPr>
        <p:grpSp>
          <p:nvGrpSpPr>
            <p:cNvPr id="53" name="组合 52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圆角矩形 5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8" name="圆角矩形 57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grpSp>
          <p:nvGrpSpPr>
            <p:cNvPr id="54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55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插入相关主题图片</a:t>
                </a:r>
              </a:p>
            </p:txBody>
          </p:sp>
          <p:sp>
            <p:nvSpPr>
              <p:cNvPr id="56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黑体" panose="02010600030101010101" charset="-122"/>
                    <a:ea typeface="黑体" panose="02010600030101010101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黑体" panose="02010600030101010101" charset="-122"/>
                  <a:ea typeface="黑体" panose="02010600030101010101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bldLvl="0" autoUpdateAnimBg="0"/>
      <p:bldP spid="6154" grpId="0" bldLvl="0" autoUpdateAnimBg="0"/>
      <p:bldP spid="34" grpId="0" animBg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选题背景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IDEAS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34"/>
          <p:cNvSpPr/>
          <p:nvPr/>
        </p:nvSpPr>
        <p:spPr>
          <a:xfrm rot="5400000" flipV="1">
            <a:off x="6909553" y="3010963"/>
            <a:ext cx="1163726" cy="147637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 rot="5400000">
            <a:off x="1231410" y="1071162"/>
            <a:ext cx="1146479" cy="14895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4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872660" y="1327501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8957" y="3179740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圆角矩形 3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solidFill>
              <a:srgbClr val="1A3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33" name="TextBox 23"/>
          <p:cNvSpPr>
            <a:spLocks noChangeArrowheads="1"/>
          </p:cNvSpPr>
          <p:nvPr/>
        </p:nvSpPr>
        <p:spPr bwMode="auto">
          <a:xfrm>
            <a:off x="3184167" y="1596561"/>
            <a:ext cx="4752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pPr algn="just"/>
            <a:endParaRPr lang="zh-CN" altLang="en-US" sz="1000" dirty="0"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pPr algn="just"/>
            <a:r>
              <a:rPr lang="zh-CN" altLang="en-US" sz="1000" b="1" dirty="0"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000" b="1" dirty="0"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</p:txBody>
      </p:sp>
      <p:sp>
        <p:nvSpPr>
          <p:cNvPr id="38" name="TextBox 24"/>
          <p:cNvSpPr>
            <a:spLocks noChangeArrowheads="1"/>
          </p:cNvSpPr>
          <p:nvPr/>
        </p:nvSpPr>
        <p:spPr bwMode="auto">
          <a:xfrm>
            <a:off x="1249089" y="1446602"/>
            <a:ext cx="874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</a:rPr>
              <a:t>全国现状</a:t>
            </a:r>
          </a:p>
        </p:txBody>
      </p:sp>
      <p:sp>
        <p:nvSpPr>
          <p:cNvPr id="39" name="TextBox 31"/>
          <p:cNvSpPr>
            <a:spLocks noChangeArrowheads="1"/>
          </p:cNvSpPr>
          <p:nvPr/>
        </p:nvSpPr>
        <p:spPr bwMode="auto">
          <a:xfrm>
            <a:off x="7219951" y="3350895"/>
            <a:ext cx="874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地区现状</a:t>
            </a:r>
          </a:p>
        </p:txBody>
      </p:sp>
      <p:sp>
        <p:nvSpPr>
          <p:cNvPr id="40" name="TextBox 25"/>
          <p:cNvSpPr>
            <a:spLocks noChangeArrowheads="1"/>
          </p:cNvSpPr>
          <p:nvPr/>
        </p:nvSpPr>
        <p:spPr bwMode="auto">
          <a:xfrm>
            <a:off x="1165225" y="3373280"/>
            <a:ext cx="4967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毕业论文在进行编写的过程中，需要经过开题报告、论文编写、论文上交评定、论文答辩以及论文评分五个过程，其中开题报告是论文进行的最重要的一个过程，也是论文能否进行的一个重要指标。</a:t>
            </a:r>
            <a:endParaRPr lang="en-US" altLang="zh-CN" sz="1000" dirty="0">
              <a:solidFill>
                <a:schemeClr val="bg1"/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pPr algn="just"/>
            <a:endParaRPr lang="zh-CN" altLang="en-US" sz="1000" dirty="0">
              <a:solidFill>
                <a:schemeClr val="bg1"/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  <a:p>
            <a:pPr algn="just"/>
            <a:r>
              <a:rPr lang="zh-CN" altLang="en-US" sz="1000" b="1" dirty="0">
                <a:solidFill>
                  <a:srgbClr val="C1DCED"/>
                </a:solidFill>
                <a:latin typeface="黑体" panose="02010600030101010101" charset="-122"/>
                <a:ea typeface="黑体" panose="02010600030101010101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000" b="1" dirty="0">
              <a:solidFill>
                <a:srgbClr val="C1DCED"/>
              </a:solidFill>
              <a:latin typeface="黑体" panose="02010600030101010101" charset="-122"/>
              <a:ea typeface="黑体" panose="02010600030101010101" charset="-122"/>
              <a:sym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国内外相关研究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2665" y="267886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Related research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3311713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:\0PPT素材\9918632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2" y="3529047"/>
            <a:ext cx="1898901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0PPT素材\ce4FaCfURkdJ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6" y="2269047"/>
            <a:ext cx="1906197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PPT素材\5104bce8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" y="1009047"/>
            <a:ext cx="1920000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pic>
        <p:nvPicPr>
          <p:cNvPr id="37" name="Picture 4" descr="F:\0PPT素材\5104bce8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009047"/>
            <a:ext cx="1920000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73" y="100904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国内研究一：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4625" y="1242826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 </a:t>
            </a: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12573" y="226904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国内研究二：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14625" y="2502826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 </a:t>
            </a: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612573" y="3550194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国内研究三：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714625" y="3783973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 </a:t>
            </a: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68146" y="221616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国外研究一：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61951" y="2607601"/>
            <a:ext cx="19893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 </a:t>
            </a: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黑体" panose="02010600030101010101" charset="-122"/>
              <a:ea typeface="黑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8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8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87" grpId="0"/>
      <p:bldP spid="4" grpId="0"/>
      <p:bldP spid="5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642230" y="2088733"/>
            <a:ext cx="1423450" cy="142345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64286" y="2622833"/>
            <a:ext cx="1223538" cy="368530"/>
            <a:chOff x="3838575" y="2712368"/>
            <a:chExt cx="1604974" cy="36853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838575" y="2892218"/>
              <a:ext cx="593181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4952634" y="2911353"/>
              <a:ext cx="490915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4405565" y="2712368"/>
              <a:ext cx="186017" cy="189461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4807526" y="2899283"/>
              <a:ext cx="171299" cy="17447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4543202" y="2717130"/>
              <a:ext cx="316707" cy="363768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2788781" y="1419622"/>
            <a:ext cx="2846358" cy="28463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16016" y="144861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61064" y="248850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2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16016" y="3579954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>
                  <a:solidFill>
                    <a:srgbClr val="C00000"/>
                  </a:solidFill>
                  <a:latin typeface="黑体" panose="02010600030101010101" charset="-122"/>
                  <a:ea typeface="黑体" panose="02010600030101010101" charset="-122"/>
                </a:rPr>
                <a:t>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94883" y="2406113"/>
            <a:ext cx="71814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研究</a:t>
            </a:r>
            <a:endParaRPr lang="en-US" altLang="zh-CN" sz="2800" b="1" dirty="0">
              <a:solidFill>
                <a:schemeClr val="bg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意义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11771" y="1476863"/>
            <a:ext cx="30845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43820" y="2516931"/>
            <a:ext cx="285253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58416" y="3631245"/>
            <a:ext cx="313790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5855" y="2107471"/>
            <a:ext cx="1752111" cy="137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00" dirty="0">
                <a:latin typeface="黑体" panose="02010600030101010101" charset="-122"/>
                <a:ea typeface="黑体" panose="02010600030101010101" charset="-122"/>
              </a:rPr>
              <a:t>……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研究意义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46574" y="267886"/>
            <a:ext cx="1890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 SIGNIFICANCE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2330200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1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1" grpId="0"/>
          <p:bldP spid="22" grpId="0"/>
          <p:bldP spid="23" grpId="0"/>
          <p:bldP spid="24" grpId="0"/>
          <p:bldP spid="25" grpId="0"/>
          <p:bldP spid="28" grpId="0" animBg="1"/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1" grpId="0"/>
          <p:bldP spid="22" grpId="0"/>
          <p:bldP spid="23" grpId="0"/>
          <p:bldP spid="24" grpId="0"/>
          <p:bldP spid="25" grpId="0"/>
          <p:bldP spid="28" grpId="0" animBg="1"/>
          <p:bldP spid="2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研究综述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8117" y="267886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RESEARCH REVIEW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  <p:sp>
        <p:nvSpPr>
          <p:cNvPr id="37" name="空心弧 36"/>
          <p:cNvSpPr/>
          <p:nvPr/>
        </p:nvSpPr>
        <p:spPr>
          <a:xfrm rot="5400000">
            <a:off x="386026" y="1406854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 bwMode="auto">
          <a:xfrm>
            <a:off x="2566927" y="1492084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 bwMode="auto">
          <a:xfrm>
            <a:off x="2616574" y="4282724"/>
            <a:ext cx="143986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 bwMode="auto">
          <a:xfrm>
            <a:off x="3438546" y="243843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67" idx="2"/>
          </p:cNvCxnSpPr>
          <p:nvPr/>
        </p:nvCxnSpPr>
        <p:spPr bwMode="auto">
          <a:xfrm>
            <a:off x="3294063" y="3423431"/>
            <a:ext cx="14407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4961382" y="1136730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综述一内容</a:t>
            </a: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4932040" y="136945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点击输入简要文字内容，文字内容需概括精炼，不用多余的文字修饰，言简意赅的说明该项内容。</a:t>
            </a:r>
          </a:p>
        </p:txBody>
      </p:sp>
      <p:grpSp>
        <p:nvGrpSpPr>
          <p:cNvPr id="44" name="组合 43"/>
          <p:cNvGrpSpPr/>
          <p:nvPr/>
        </p:nvGrpSpPr>
        <p:grpSpPr bwMode="auto">
          <a:xfrm>
            <a:off x="600323" y="1737476"/>
            <a:ext cx="2259643" cy="2259643"/>
            <a:chOff x="1103084" y="2155824"/>
            <a:chExt cx="3176815" cy="3176815"/>
          </a:xfrm>
        </p:grpSpPr>
        <p:sp>
          <p:nvSpPr>
            <p:cNvPr id="45" name="椭圆 44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黑体" panose="02010600030101010101" charset="-122"/>
                <a:ea typeface="黑体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28000" r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黑体" panose="02010600030101010101" charset="-122"/>
                <a:ea typeface="黑体" panose="0201060003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2339752" y="1275606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1</a:t>
            </a:r>
          </a:p>
        </p:txBody>
      </p:sp>
      <p:sp>
        <p:nvSpPr>
          <p:cNvPr id="48" name="椭圆 47"/>
          <p:cNvSpPr/>
          <p:nvPr/>
        </p:nvSpPr>
        <p:spPr>
          <a:xfrm>
            <a:off x="3131840" y="2236528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2</a:t>
            </a:r>
          </a:p>
        </p:txBody>
      </p:sp>
      <p:sp>
        <p:nvSpPr>
          <p:cNvPr id="49" name="椭圆 48"/>
          <p:cNvSpPr/>
          <p:nvPr/>
        </p:nvSpPr>
        <p:spPr>
          <a:xfrm>
            <a:off x="3110900" y="3218921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3</a:t>
            </a:r>
          </a:p>
        </p:txBody>
      </p:sp>
      <p:sp>
        <p:nvSpPr>
          <p:cNvPr id="50" name="椭圆 49"/>
          <p:cNvSpPr/>
          <p:nvPr/>
        </p:nvSpPr>
        <p:spPr>
          <a:xfrm>
            <a:off x="2339752" y="406912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黑体" panose="02010600030101010101" charset="-122"/>
                <a:ea typeface="黑体" panose="02010600030101010101" charset="-122"/>
              </a:rPr>
              <a:t>4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3989630" y="1064722"/>
            <a:ext cx="858956" cy="858956"/>
            <a:chOff x="3989630" y="984316"/>
            <a:chExt cx="858956" cy="858956"/>
          </a:xfrm>
        </p:grpSpPr>
        <p:grpSp>
          <p:nvGrpSpPr>
            <p:cNvPr id="52" name="组合 51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grpSp>
          <p:nvGrpSpPr>
            <p:cNvPr id="53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54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黑体" panose="02010600030101010101" charset="-122"/>
                  <a:ea typeface="黑体" panose="0201060003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黑体" panose="02010600030101010101" charset="-122"/>
                  <a:ea typeface="黑体" panose="02010600030101010101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684712" y="1948340"/>
            <a:ext cx="858956" cy="858956"/>
            <a:chOff x="4684712" y="1948340"/>
            <a:chExt cx="858956" cy="858956"/>
          </a:xfrm>
        </p:grpSpPr>
        <p:grpSp>
          <p:nvGrpSpPr>
            <p:cNvPr id="59" name="组合 58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60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黑体" panose="02010600030101010101" charset="-122"/>
                <a:ea typeface="黑体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716016" y="2993953"/>
            <a:ext cx="858956" cy="858956"/>
            <a:chOff x="4716016" y="2993953"/>
            <a:chExt cx="858956" cy="858956"/>
          </a:xfrm>
        </p:grpSpPr>
        <p:grpSp>
          <p:nvGrpSpPr>
            <p:cNvPr id="64" name="组合 63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65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黑体" panose="02010600030101010101" charset="-122"/>
                <a:ea typeface="黑体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96846" y="3864636"/>
            <a:ext cx="858956" cy="858956"/>
            <a:chOff x="3996846" y="3864636"/>
            <a:chExt cx="858956" cy="858956"/>
          </a:xfrm>
        </p:grpSpPr>
        <p:grpSp>
          <p:nvGrpSpPr>
            <p:cNvPr id="69" name="组合 6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1" name="同心圆 7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  <p:sp>
          <p:nvSpPr>
            <p:cNvPr id="70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黑体" panose="02010600030101010101" charset="-122"/>
                <a:ea typeface="黑体" panose="0201060003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5609454" y="1997065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综述一内容</a:t>
            </a: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5580112" y="2229793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点击输入简要文字内容，文字内容需概括精炼，不用多余的文字修饰，言简意赅的说明该项内容。</a:t>
            </a:r>
          </a:p>
        </p:txBody>
      </p:sp>
      <p:sp>
        <p:nvSpPr>
          <p:cNvPr id="75" name="矩形 74"/>
          <p:cNvSpPr/>
          <p:nvPr/>
        </p:nvSpPr>
        <p:spPr>
          <a:xfrm>
            <a:off x="5684012" y="3028040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综述三内容</a:t>
            </a: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5654670" y="326076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点击输入简要文字内容，文字内容需概括精炼，不用多余的文字修饰，言简意赅的说明该项内容。</a:t>
            </a:r>
          </a:p>
        </p:txBody>
      </p:sp>
      <p:sp>
        <p:nvSpPr>
          <p:cNvPr id="84" name="矩形 83"/>
          <p:cNvSpPr/>
          <p:nvPr/>
        </p:nvSpPr>
        <p:spPr>
          <a:xfrm>
            <a:off x="5009017" y="3972459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>
                <a:latin typeface="黑体" panose="02010600030101010101" charset="-122"/>
                <a:ea typeface="黑体" panose="02010600030101010101" charset="-122"/>
              </a:rPr>
              <a:t>综述四内容</a:t>
            </a: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4979675" y="4205187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>
                <a:latin typeface="黑体" panose="02010600030101010101" charset="-122"/>
                <a:ea typeface="黑体" panose="02010600030101010101" charset="-122"/>
              </a:rPr>
              <a:t>点击输入简要文字内容，文字内容需概括精炼，不用多余的文字修饰，言简意赅的说明该项内容。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10" grpId="0"/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10" grpId="0"/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latin typeface="黑体" panose="02010600030101010101" charset="-122"/>
                <a:ea typeface="黑体" panose="02010600030101010101" charset="-122"/>
              </a:rPr>
              <a:t>理论基础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THEORETICAL BASIS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70018" y="200768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11542" y="267796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76731" y="305932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16303" y="333460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0847" y="27358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73636" y="212716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49782" y="171977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09570" y="1429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07247" y="179746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08285" y="20518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624408" y="22838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555887" y="253309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378112" y="2787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73048" y="301949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rPr>
              <a:t>添加文字标题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709404" y="394294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  <a:p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cs typeface="方正兰亭细黑_GBK_M" panose="02010600010101010101" pitchFamily="2" charset="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900238" y="1837587"/>
            <a:ext cx="584200" cy="584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470093" y="2011678"/>
            <a:ext cx="525577" cy="5255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2189163" y="2476496"/>
            <a:ext cx="518643" cy="5186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9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40" name="椭圆 39"/>
          <p:cNvSpPr>
            <a:spLocks noChangeAspect="1"/>
          </p:cNvSpPr>
          <p:nvPr/>
        </p:nvSpPr>
        <p:spPr>
          <a:xfrm>
            <a:off x="2721515" y="2834126"/>
            <a:ext cx="468000" cy="468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5499438" y="1687097"/>
            <a:ext cx="396000" cy="39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772243" y="2866287"/>
            <a:ext cx="342000" cy="342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781938" y="2035317"/>
            <a:ext cx="277200" cy="277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389543" y="2500234"/>
            <a:ext cx="216000" cy="21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6742189" y="2554436"/>
            <a:ext cx="583583" cy="583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987876" y="1688018"/>
            <a:ext cx="484598" cy="4845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281017" y="2924185"/>
            <a:ext cx="399491" cy="399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5084782" y="1834061"/>
            <a:ext cx="339856" cy="3398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4115409" y="2680345"/>
            <a:ext cx="274133" cy="274133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4577361" y="2286548"/>
            <a:ext cx="226575" cy="226575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0030101010101" charset="-122"/>
                <a:ea typeface="黑体" panose="02010600030101010101" charset="-122"/>
              </a:rPr>
              <a:t>延时符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65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83" dur="1000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92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101" dur="10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11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119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28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42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51" dur="10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35" grpId="0"/>
      <p:bldP spid="36" grpId="0" animBg="1"/>
      <p:bldP spid="36" grpId="1" animBg="1"/>
      <p:bldP spid="36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1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清风素材 https://12sc.taobao.com/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2967</Words>
  <Application>Microsoft Office PowerPoint</Application>
  <PresentationFormat>全屏显示(16:9)</PresentationFormat>
  <Paragraphs>432</Paragraphs>
  <Slides>32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黑体</vt:lpstr>
      <vt:lpstr>宋体</vt:lpstr>
      <vt:lpstr>方正兰亭细黑_GBK_M</vt:lpstr>
      <vt:lpstr>微软雅黑</vt:lpstr>
      <vt:lpstr>Arial</vt:lpstr>
      <vt:lpstr>Calibri</vt:lpstr>
      <vt:lpstr>清风素材 https://12sc.taobao.com/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www.microsoft.com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1111111111</dc:title>
  <dc:subject>12sc.taobao.com</dc:subject>
  <dc:creator>清风素材; User</dc:creator>
  <cp:keywords>12sc.taobao.com</cp:keywords>
  <dc:description>12sc.taobao.com</dc:description>
  <cp:lastModifiedBy>dreamsummit</cp:lastModifiedBy>
  <cp:revision>60</cp:revision>
  <dcterms:created xsi:type="dcterms:W3CDTF">2015-01-23T04:02:00Z</dcterms:created>
  <dcterms:modified xsi:type="dcterms:W3CDTF">2018-03-28T08:41:10Z</dcterms:modified>
  <cp:category>12sc.taobao.com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