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309" r:id="rId2"/>
    <p:sldId id="275" r:id="rId3"/>
    <p:sldId id="276" r:id="rId4"/>
    <p:sldId id="277" r:id="rId5"/>
    <p:sldId id="306" r:id="rId6"/>
    <p:sldId id="278" r:id="rId7"/>
    <p:sldId id="279" r:id="rId8"/>
    <p:sldId id="280" r:id="rId9"/>
    <p:sldId id="283" r:id="rId10"/>
    <p:sldId id="281" r:id="rId11"/>
    <p:sldId id="282" r:id="rId12"/>
    <p:sldId id="284" r:id="rId13"/>
    <p:sldId id="285" r:id="rId14"/>
    <p:sldId id="288" r:id="rId15"/>
    <p:sldId id="286" r:id="rId16"/>
    <p:sldId id="287" r:id="rId17"/>
    <p:sldId id="289" r:id="rId18"/>
    <p:sldId id="290" r:id="rId19"/>
    <p:sldId id="292" r:id="rId20"/>
    <p:sldId id="291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</p:sldIdLst>
  <p:sldSz cx="12192000" cy="6858000"/>
  <p:notesSz cx="6858000" cy="9144000"/>
  <p:defaultTextStyle>
    <a:defPPr>
      <a:defRPr lang="zh-CN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itchFamily="2" charset="-122"/>
        <a:ea typeface="等线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7979"/>
    <a:srgbClr val="0C4472"/>
    <a:srgbClr val="FF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/>
    <p:restoredTop sz="97582" autoAdjust="0"/>
  </p:normalViewPr>
  <p:slideViewPr>
    <p:cSldViewPr snapToGrid="0" showGuides="1">
      <p:cViewPr varScale="1">
        <p:scale>
          <a:sx n="108" d="100"/>
          <a:sy n="108" d="100"/>
        </p:scale>
        <p:origin x="-672" y="-78"/>
      </p:cViewPr>
      <p:guideLst>
        <p:guide orient="horz" pos="2160"/>
        <p:guide pos="3868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 smtClean="0"/>
              <a:t>亮亮图文旗舰店</a:t>
            </a:r>
            <a:r>
              <a:rPr lang="en-US" altLang="zh-CN" dirty="0" smtClean="0"/>
              <a:t>https://liangliangtuwen.tmall.com</a:t>
            </a:r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A925C-1C4B-4C4C-AD7A-43789F36C4BC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2017/7/9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A925C-1C4B-4C4C-AD7A-43789F36C4BC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2017/7/9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F940A3-8E9D-4B8F-8DA4-67A52B680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-542618">
            <a:off x="307975" y="2781300"/>
            <a:ext cx="7458075" cy="2471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图片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-1133458">
            <a:off x="311150" y="4479925"/>
            <a:ext cx="1144588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图片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9823450" y="2420938"/>
            <a:ext cx="735013" cy="242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图片 2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254792">
            <a:off x="10736263" y="735013"/>
            <a:ext cx="1171575" cy="388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5" name="图片 2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-1233862">
            <a:off x="2038350" y="2271713"/>
            <a:ext cx="992188" cy="3286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图片 2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-664055">
            <a:off x="5503863" y="2054225"/>
            <a:ext cx="606425" cy="200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7" name="图片 2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1646703">
            <a:off x="5405438" y="1184275"/>
            <a:ext cx="704850" cy="2333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8" name="图片 4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8761413" y="1982788"/>
            <a:ext cx="747712" cy="247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9" name="图片 28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-1012478">
            <a:off x="9723438" y="1470025"/>
            <a:ext cx="874712" cy="2905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0" name="图片 29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2894566">
            <a:off x="8596313" y="836613"/>
            <a:ext cx="1187450" cy="393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1" name="图片 30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-922848">
            <a:off x="8999538" y="3783013"/>
            <a:ext cx="687387" cy="441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2" name="图片 32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-2515013">
            <a:off x="10641013" y="3359150"/>
            <a:ext cx="1006475" cy="333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3" name="图片 33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-1568885">
            <a:off x="9640888" y="5035550"/>
            <a:ext cx="1255712" cy="415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4" name="图片 34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2254792" flipV="1">
            <a:off x="10848975" y="6035675"/>
            <a:ext cx="1084263" cy="358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5" name="图片 3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-1233862">
            <a:off x="10737850" y="1952625"/>
            <a:ext cx="992188" cy="328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itle 3"/>
          <p:cNvSpPr txBox="1"/>
          <p:nvPr/>
        </p:nvSpPr>
        <p:spPr>
          <a:xfrm rot="21239585">
            <a:off x="6953250" y="1570038"/>
            <a:ext cx="4603750" cy="4175125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8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答辩</a:t>
            </a:r>
            <a:r>
              <a:rPr kumimoji="0" lang="zh-CN" altLang="en-US" sz="138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sz="13800" b="0" i="0" u="none" strike="noStrike" kern="1200" cap="all" spc="600" normalizeH="0" baseline="0" noProof="0" dirty="0">
              <a:ln>
                <a:noFill/>
              </a:ln>
              <a:solidFill>
                <a:srgbClr val="0C4472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2067" name="图片 36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1974977">
            <a:off x="960438" y="2811463"/>
            <a:ext cx="908050" cy="3000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8" name="图片 3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1822450" y="979488"/>
            <a:ext cx="735013" cy="24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9" name="图片 38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760413" y="541338"/>
            <a:ext cx="749300" cy="247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0" name="图片 39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-1568885">
            <a:off x="223838" y="1576388"/>
            <a:ext cx="1254125" cy="415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1" name="图片 4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74977">
            <a:off x="1200150" y="6196013"/>
            <a:ext cx="1146175" cy="379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2" name="图片 4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152400" y="6115050"/>
            <a:ext cx="735013" cy="24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3" name="图片 4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1671638" y="4224338"/>
            <a:ext cx="747712" cy="247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4" name="图片 43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-1568885">
            <a:off x="1133475" y="5259388"/>
            <a:ext cx="1254125" cy="415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5" name="图片 45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 rot="-1012478">
            <a:off x="5965825" y="307975"/>
            <a:ext cx="876300" cy="2905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6" name="图片 46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 rot="1681494">
            <a:off x="3168650" y="804863"/>
            <a:ext cx="1130300" cy="37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7" name="图片 47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 rot="-1233862">
            <a:off x="7924800" y="744538"/>
            <a:ext cx="579438" cy="192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8" name="图片 4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1646703">
            <a:off x="7405688" y="6340475"/>
            <a:ext cx="706437" cy="2333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9" name="图片 4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3122613" y="5970588"/>
            <a:ext cx="735012" cy="242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0" name="图片 50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570913" y="6146800"/>
            <a:ext cx="1128712" cy="373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1" name="图片 5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457200" y="3538538"/>
            <a:ext cx="747713" cy="247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2" name="图片 52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 rot="1284789">
            <a:off x="10717213" y="4449763"/>
            <a:ext cx="847725" cy="280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3" name="图片 4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5610225" y="6488113"/>
            <a:ext cx="735013" cy="2428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4" name="图片 53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 rot="2254792">
            <a:off x="6481763" y="4618038"/>
            <a:ext cx="790575" cy="261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5" name="图片 54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4548188" y="6048375"/>
            <a:ext cx="747712" cy="249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6" name="图片 55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430572">
            <a:off x="5284788" y="5413375"/>
            <a:ext cx="874712" cy="2905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7" name="图片 5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-817604">
            <a:off x="6140450" y="5851525"/>
            <a:ext cx="992188" cy="328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8" name="图片 5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177163">
            <a:off x="7751763" y="1327150"/>
            <a:ext cx="735012" cy="2428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9" name="图片 59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-2303256">
            <a:off x="6689725" y="889000"/>
            <a:ext cx="747713" cy="247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0" name="图片 60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 rot="-1604218">
            <a:off x="1609725" y="1611313"/>
            <a:ext cx="1130300" cy="37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1" name="图片 61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 rot="-542618">
            <a:off x="3716338" y="5532438"/>
            <a:ext cx="1141412" cy="379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2" name="图片 62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 rot="717021">
            <a:off x="4516438" y="1344613"/>
            <a:ext cx="668337" cy="222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3" name="图片 63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 rot="717021">
            <a:off x="2071688" y="127000"/>
            <a:ext cx="1143000" cy="377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4" name="图片 64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 rot="-1663884">
            <a:off x="9559925" y="160338"/>
            <a:ext cx="1143000" cy="377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5" name="图片 65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 rot="-432653">
            <a:off x="7107238" y="-53975"/>
            <a:ext cx="1143000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6" name="图片 66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314825" y="261938"/>
            <a:ext cx="1128713" cy="3730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" name="图片 67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-158750" y="-39687"/>
            <a:ext cx="1130300" cy="3730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8" name="图片 68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 rot="-1549265">
            <a:off x="6403975" y="2338388"/>
            <a:ext cx="1128713" cy="37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9" name="图片 69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 rot="717021">
            <a:off x="9750425" y="5838825"/>
            <a:ext cx="1143000" cy="377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3217863" y="390525"/>
            <a:ext cx="8616950" cy="1385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研究现状）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1267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4625" y="1577975"/>
            <a:ext cx="950913" cy="950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3217863" y="1460500"/>
            <a:ext cx="6886575" cy="23082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已有多名研究人员在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方面进行了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研究，取得了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结果</a:t>
            </a:r>
          </a:p>
        </p:txBody>
      </p:sp>
      <p:pic>
        <p:nvPicPr>
          <p:cNvPr id="11269" name="图片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4625" y="4403725"/>
            <a:ext cx="950913" cy="950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3217863" y="4524375"/>
            <a:ext cx="7785100" cy="15700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年，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大学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人员进行了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实验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668588" y="758825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本文研究内容）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2291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3309938" y="2146300"/>
            <a:ext cx="6884988" cy="30464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本文针对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问题，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提出了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模型，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建立了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方法，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得到了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效果。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668588" y="758825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实验）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3315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3278188" y="2274888"/>
            <a:ext cx="6886575" cy="3048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以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为研究区域，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选择了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数据，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采用了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工具，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进行了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实验。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668588" y="758825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实验结果对比）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4339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2820988" y="2270125"/>
            <a:ext cx="8045450" cy="30464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本实验和其他类似方法在三个方面进行了对比，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对比示意图（表格）如下所示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569913" y="374650"/>
            <a:ext cx="932021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1.3 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总结用语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-106362" y="2270125"/>
            <a:ext cx="13060363" cy="15875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4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1443038" y="3937000"/>
            <a:ext cx="720725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itle 3"/>
          <p:cNvSpPr txBox="1"/>
          <p:nvPr/>
        </p:nvSpPr>
        <p:spPr>
          <a:xfrm>
            <a:off x="2489200" y="3284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5888038" y="3771900"/>
            <a:ext cx="47958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不急不躁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668588" y="758825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总结部分）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6387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2820988" y="2270125"/>
            <a:ext cx="8045450" cy="30464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总之，本文在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方面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解决了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，突破了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达到了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目的，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具有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意义。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668588" y="331788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参考文献部分）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7411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4950" y="1298575"/>
            <a:ext cx="952500" cy="950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2790825" y="1306513"/>
            <a:ext cx="8045450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这是本文的主要参考文献</a:t>
            </a:r>
          </a:p>
        </p:txBody>
      </p:sp>
      <p:sp>
        <p:nvSpPr>
          <p:cNvPr id="5" name="Title 3"/>
          <p:cNvSpPr txBox="1"/>
          <p:nvPr/>
        </p:nvSpPr>
        <p:spPr>
          <a:xfrm>
            <a:off x="2668588" y="3330575"/>
            <a:ext cx="71850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致谢部分）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17414" name="图片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4950" y="4333875"/>
            <a:ext cx="952500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2668588" y="4333875"/>
            <a:ext cx="8045450" cy="15700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本次答辩汇报完毕，谢谢各位老师！</a:t>
            </a:r>
            <a:r>
              <a:rPr kumimoji="0" lang="zh-CN" altLang="en-US" sz="36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（必要时可鞠躬）</a:t>
            </a:r>
            <a:endParaRPr kumimoji="0" lang="zh-CN" altLang="en-US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44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"/>
          <p:cNvSpPr txBox="1"/>
          <p:nvPr/>
        </p:nvSpPr>
        <p:spPr>
          <a:xfrm>
            <a:off x="1800225" y="1965325"/>
            <a:ext cx="8296275" cy="1862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2</a:t>
            </a:r>
            <a:r>
              <a:rPr lang="zh-CN" altLang="en-US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、时间控制</a:t>
            </a:r>
            <a:endParaRPr lang="en-US" altLang="zh-CN" sz="115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6126163" y="1433513"/>
            <a:ext cx="30163" cy="2811463"/>
          </a:xfrm>
          <a:prstGeom prst="line">
            <a:avLst/>
          </a:prstGeom>
          <a:ln w="28575">
            <a:solidFill>
              <a:srgbClr val="FF666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3"/>
          <p:cNvSpPr txBox="1"/>
          <p:nvPr/>
        </p:nvSpPr>
        <p:spPr>
          <a:xfrm>
            <a:off x="1454150" y="1227138"/>
            <a:ext cx="4260850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硕士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7" name="Title 3"/>
          <p:cNvSpPr txBox="1"/>
          <p:nvPr/>
        </p:nvSpPr>
        <p:spPr>
          <a:xfrm>
            <a:off x="7342188" y="1227138"/>
            <a:ext cx="4260850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博士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42188" y="3216275"/>
            <a:ext cx="4692650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40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分钟左右</a:t>
            </a:r>
          </a:p>
        </p:txBody>
      </p:sp>
      <p:sp>
        <p:nvSpPr>
          <p:cNvPr id="13" name="Title 3"/>
          <p:cNvSpPr txBox="1"/>
          <p:nvPr/>
        </p:nvSpPr>
        <p:spPr>
          <a:xfrm>
            <a:off x="3540125" y="119063"/>
            <a:ext cx="588327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按照答辩类型）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74725" y="3216275"/>
            <a:ext cx="4691063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20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分钟左右</a:t>
            </a:r>
          </a:p>
        </p:txBody>
      </p:sp>
      <p:pic>
        <p:nvPicPr>
          <p:cNvPr id="19464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0125" y="1285875"/>
            <a:ext cx="903288" cy="903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5" name="图片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68463" y="1393825"/>
            <a:ext cx="6858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6" name="图片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-186610">
            <a:off x="1308100" y="5080000"/>
            <a:ext cx="722313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Title 3"/>
          <p:cNvSpPr txBox="1"/>
          <p:nvPr/>
        </p:nvSpPr>
        <p:spPr>
          <a:xfrm>
            <a:off x="2354263" y="4427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20" name="Title 3"/>
          <p:cNvSpPr txBox="1"/>
          <p:nvPr/>
        </p:nvSpPr>
        <p:spPr>
          <a:xfrm>
            <a:off x="5753100" y="4914900"/>
            <a:ext cx="47958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合理分配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-84137" y="4283075"/>
            <a:ext cx="12687300" cy="0"/>
          </a:xfrm>
          <a:prstGeom prst="line">
            <a:avLst/>
          </a:prstGeom>
          <a:ln w="38100">
            <a:solidFill>
              <a:srgbClr val="FF666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1"/>
          <p:cNvSpPr txBox="1"/>
          <p:nvPr/>
        </p:nvSpPr>
        <p:spPr>
          <a:xfrm>
            <a:off x="1325563" y="1401763"/>
            <a:ext cx="9032875" cy="33401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zh-CN" altLang="en-US" sz="11500" dirty="0">
                <a:solidFill>
                  <a:srgbClr val="0C447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以</a:t>
            </a:r>
            <a:r>
              <a:rPr lang="en-US" altLang="zh-CN" sz="1150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20</a:t>
            </a:r>
            <a:r>
              <a:rPr lang="zh-CN" altLang="en-US" sz="11500" dirty="0">
                <a:solidFill>
                  <a:srgbClr val="0C447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分钟为例</a:t>
            </a:r>
            <a:endParaRPr lang="en-US" altLang="zh-CN" sz="11500" dirty="0">
              <a:solidFill>
                <a:srgbClr val="0C447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ctr" eaLnBrk="1" hangingPunct="1"/>
            <a:r>
              <a:rPr lang="zh-CN" altLang="en-US" sz="880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答辩时间安排</a:t>
            </a:r>
            <a:endParaRPr lang="en-US" altLang="zh-CN" sz="880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本框 1"/>
          <p:cNvSpPr txBox="1"/>
          <p:nvPr/>
        </p:nvSpPr>
        <p:spPr>
          <a:xfrm>
            <a:off x="2468563" y="1812925"/>
            <a:ext cx="7264400" cy="3694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zh-CN" altLang="en-US" sz="13800" dirty="0">
                <a:solidFill>
                  <a:srgbClr val="0C447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答辩表达</a:t>
            </a:r>
            <a:endParaRPr lang="en-US" altLang="zh-CN" sz="13800" dirty="0">
              <a:solidFill>
                <a:srgbClr val="0C447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ctr" eaLnBrk="1" hangingPunct="1"/>
            <a:r>
              <a:rPr lang="zh-CN" altLang="en-US" sz="960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内容提要</a:t>
            </a:r>
            <a:endParaRPr lang="en-US" altLang="zh-CN" sz="960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38625" y="982663"/>
            <a:ext cx="3724275" cy="830263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（第</a:t>
            </a:r>
            <a:r>
              <a:rPr kumimoji="0" lang="en-US" altLang="zh-CN" sz="48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69</a:t>
            </a:r>
            <a:r>
              <a:rPr kumimoji="0" lang="zh-CN" altLang="en-US" sz="48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期）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大括号 1"/>
          <p:cNvSpPr/>
          <p:nvPr/>
        </p:nvSpPr>
        <p:spPr>
          <a:xfrm>
            <a:off x="9998075" y="0"/>
            <a:ext cx="1066800" cy="6858000"/>
          </a:xfrm>
          <a:prstGeom prst="rightBrace">
            <a:avLst/>
          </a:prstGeom>
          <a:ln w="38100">
            <a:solidFill>
              <a:srgbClr val="FF666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64875" y="1965325"/>
            <a:ext cx="1416050" cy="34163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20</a:t>
            </a: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-288925" y="1295400"/>
            <a:ext cx="10820400" cy="0"/>
          </a:xfrm>
          <a:prstGeom prst="line">
            <a:avLst/>
          </a:prstGeom>
          <a:ln w="38100">
            <a:solidFill>
              <a:srgbClr val="FF6666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-288925" y="5638800"/>
            <a:ext cx="10820400" cy="0"/>
          </a:xfrm>
          <a:prstGeom prst="line">
            <a:avLst/>
          </a:prstGeom>
          <a:ln w="38100">
            <a:solidFill>
              <a:srgbClr val="FF6666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7331075" y="0"/>
            <a:ext cx="2944813" cy="1016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3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31075" y="2867025"/>
            <a:ext cx="2944813" cy="1016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15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31075" y="5688013"/>
            <a:ext cx="2944813" cy="10144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2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9600" y="-44450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背景部分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9600" y="1739900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主体部分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25475" y="5502275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总结部分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22300" y="3136900"/>
            <a:ext cx="7297738" cy="15684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研究内容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-2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、方法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-5</a:t>
            </a: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实验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-3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、对比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-5</a:t>
            </a:r>
            <a:endParaRPr kumimoji="0" lang="zh-CN" altLang="en-US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1"/>
          <p:cNvSpPr txBox="1"/>
          <p:nvPr/>
        </p:nvSpPr>
        <p:spPr>
          <a:xfrm>
            <a:off x="1325563" y="1401763"/>
            <a:ext cx="9032875" cy="33401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zh-CN" altLang="en-US" sz="11500" dirty="0">
                <a:solidFill>
                  <a:srgbClr val="0C447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以</a:t>
            </a:r>
            <a:r>
              <a:rPr lang="en-US" altLang="zh-CN" sz="1150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35</a:t>
            </a:r>
            <a:r>
              <a:rPr lang="zh-CN" altLang="en-US" sz="11500" dirty="0">
                <a:solidFill>
                  <a:srgbClr val="0C4472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分钟为例</a:t>
            </a:r>
            <a:endParaRPr lang="en-US" altLang="zh-CN" sz="11500" dirty="0">
              <a:solidFill>
                <a:srgbClr val="0C4472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algn="ctr" eaLnBrk="1" hangingPunct="1"/>
            <a:r>
              <a:rPr lang="zh-CN" altLang="en-US" sz="960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答辩时间安排</a:t>
            </a:r>
            <a:endParaRPr lang="en-US" altLang="zh-CN" sz="960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大括号 1"/>
          <p:cNvSpPr/>
          <p:nvPr/>
        </p:nvSpPr>
        <p:spPr>
          <a:xfrm>
            <a:off x="9998075" y="0"/>
            <a:ext cx="1066800" cy="6858000"/>
          </a:xfrm>
          <a:prstGeom prst="rightBrace">
            <a:avLst/>
          </a:prstGeom>
          <a:ln w="38100">
            <a:solidFill>
              <a:srgbClr val="FF666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64875" y="1965325"/>
            <a:ext cx="1416050" cy="34163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35</a:t>
            </a: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-288925" y="1295400"/>
            <a:ext cx="10820400" cy="0"/>
          </a:xfrm>
          <a:prstGeom prst="line">
            <a:avLst/>
          </a:prstGeom>
          <a:ln w="38100">
            <a:solidFill>
              <a:srgbClr val="FF6666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-288925" y="5638800"/>
            <a:ext cx="10820400" cy="0"/>
          </a:xfrm>
          <a:prstGeom prst="line">
            <a:avLst/>
          </a:prstGeom>
          <a:ln w="38100">
            <a:solidFill>
              <a:srgbClr val="FF6666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7331075" y="0"/>
            <a:ext cx="2944813" cy="1016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5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31075" y="2867025"/>
            <a:ext cx="2944813" cy="1016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27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31075" y="5688013"/>
            <a:ext cx="2944813" cy="10144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3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9600" y="-44450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背景部分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25475" y="2659063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主体部分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25475" y="5502275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总结部分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9600" y="7597775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主体部分</a:t>
            </a:r>
          </a:p>
        </p:txBody>
      </p:sp>
      <p:cxnSp>
        <p:nvCxnSpPr>
          <p:cNvPr id="17" name="曲线连接符 16"/>
          <p:cNvCxnSpPr>
            <a:stCxn id="11" idx="1"/>
            <a:endCxn id="15" idx="1"/>
          </p:cNvCxnSpPr>
          <p:nvPr/>
        </p:nvCxnSpPr>
        <p:spPr>
          <a:xfrm rot="10800000" flipV="1">
            <a:off x="609600" y="3259138"/>
            <a:ext cx="15875" cy="4938713"/>
          </a:xfrm>
          <a:prstGeom prst="curvedConnector3">
            <a:avLst>
              <a:gd name="adj1" fmla="val 320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1838" y="225425"/>
            <a:ext cx="6477000" cy="12001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主体部分</a:t>
            </a:r>
          </a:p>
        </p:txBody>
      </p:sp>
      <p:cxnSp>
        <p:nvCxnSpPr>
          <p:cNvPr id="3" name="曲线连接符 2"/>
          <p:cNvCxnSpPr/>
          <p:nvPr/>
        </p:nvCxnSpPr>
        <p:spPr>
          <a:xfrm rot="10800000" flipV="1">
            <a:off x="549275" y="-4203700"/>
            <a:ext cx="12700" cy="5238750"/>
          </a:xfrm>
          <a:prstGeom prst="curvedConnector3">
            <a:avLst>
              <a:gd name="adj1" fmla="val 420000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8885238" y="3354388"/>
            <a:ext cx="2944813" cy="10160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60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27</a:t>
            </a:r>
            <a:r>
              <a:rPr kumimoji="0" lang="zh-CN" altLang="en-US" sz="6000" kern="1200" cap="all" spc="600" normalizeH="0" baseline="0" noProof="0" dirty="0">
                <a:solidFill>
                  <a:srgbClr val="336699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分钟</a:t>
            </a:r>
          </a:p>
        </p:txBody>
      </p:sp>
      <p:sp>
        <p:nvSpPr>
          <p:cNvPr id="5" name="右大括号 4"/>
          <p:cNvSpPr/>
          <p:nvPr/>
        </p:nvSpPr>
        <p:spPr>
          <a:xfrm>
            <a:off x="7527925" y="1425575"/>
            <a:ext cx="1036638" cy="5203825"/>
          </a:xfrm>
          <a:prstGeom prst="rightBrace">
            <a:avLst/>
          </a:prstGeom>
          <a:ln w="38100">
            <a:solidFill>
              <a:srgbClr val="FF6666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7713" y="1695450"/>
            <a:ext cx="3382963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研究内容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24425" y="1695450"/>
            <a:ext cx="1111250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3</a:t>
            </a:r>
            <a:endParaRPr kumimoji="0" lang="zh-CN" altLang="en-US" sz="4800" kern="1200" cap="all" spc="600" normalizeH="0" baseline="0" noProof="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7713" y="2774950"/>
            <a:ext cx="3382963" cy="8318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提出模型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24425" y="2774950"/>
            <a:ext cx="1111250" cy="8318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7</a:t>
            </a:r>
            <a:endParaRPr kumimoji="0" lang="zh-CN" altLang="en-US" sz="4800" kern="1200" cap="all" spc="600" normalizeH="0" baseline="0" noProof="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31838" y="3856038"/>
            <a:ext cx="3381375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研究方法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906963" y="3856038"/>
            <a:ext cx="1111250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7</a:t>
            </a:r>
            <a:endParaRPr kumimoji="0" lang="zh-CN" altLang="en-US" sz="4800" kern="1200" cap="all" spc="600" normalizeH="0" baseline="0" noProof="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1838" y="4954588"/>
            <a:ext cx="3381375" cy="8318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实验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906963" y="4954588"/>
            <a:ext cx="1111250" cy="8318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3</a:t>
            </a:r>
            <a:endParaRPr kumimoji="0" lang="zh-CN" altLang="en-US" sz="4800" kern="1200" cap="all" spc="600" normalizeH="0" baseline="0" noProof="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7713" y="6043613"/>
            <a:ext cx="3382963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对比分析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924425" y="6043613"/>
            <a:ext cx="1111250" cy="8302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rgbClr val="FF6666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7</a:t>
            </a:r>
            <a:endParaRPr kumimoji="0" lang="zh-CN" altLang="en-US" sz="4800" kern="1200" cap="all" spc="600" normalizeH="0" baseline="0" noProof="0" dirty="0">
              <a:solidFill>
                <a:srgbClr val="FF6666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44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1"/>
          <p:cNvSpPr txBox="1"/>
          <p:nvPr/>
        </p:nvSpPr>
        <p:spPr>
          <a:xfrm>
            <a:off x="1063625" y="1965325"/>
            <a:ext cx="9771063" cy="1862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r>
              <a:rPr lang="zh-CN" altLang="en-US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、语调与断句</a:t>
            </a:r>
            <a:endParaRPr lang="en-US" altLang="zh-CN" sz="115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569913" y="374650"/>
            <a:ext cx="932021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3.1 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语调高低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-106362" y="2270125"/>
            <a:ext cx="13060363" cy="15875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8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1443038" y="3937000"/>
            <a:ext cx="720725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itle 3"/>
          <p:cNvSpPr txBox="1"/>
          <p:nvPr/>
        </p:nvSpPr>
        <p:spPr>
          <a:xfrm>
            <a:off x="2489200" y="3284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5888038" y="3771900"/>
            <a:ext cx="47958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突出重点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23000" y="455964"/>
            <a:ext cx="1219200" cy="1219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29879" y="455964"/>
            <a:ext cx="1219200" cy="1219200"/>
          </a:xfrm>
          <a:prstGeom prst="rect">
            <a:avLst/>
          </a:prstGeom>
        </p:spPr>
      </p:pic>
      <p:cxnSp>
        <p:nvCxnSpPr>
          <p:cNvPr id="10" name="直接箭头连接符 9"/>
          <p:cNvCxnSpPr>
            <a:stCxn id="7" idx="3"/>
            <a:endCxn id="9" idx="1"/>
          </p:cNvCxnSpPr>
          <p:nvPr/>
        </p:nvCxnSpPr>
        <p:spPr>
          <a:xfrm>
            <a:off x="8542338" y="1065213"/>
            <a:ext cx="1087438" cy="0"/>
          </a:xfrm>
          <a:prstGeom prst="straightConnector1">
            <a:avLst/>
          </a:prstGeom>
          <a:ln w="57150">
            <a:solidFill>
              <a:srgbClr val="C1520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1876425" y="5087938"/>
            <a:ext cx="9659938" cy="1385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红色字体可加重和停顿）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27651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2820988" y="2270125"/>
            <a:ext cx="8045450" cy="23082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本文提出了以</a:t>
            </a:r>
            <a:r>
              <a:rPr kumimoji="0" lang="zh-CN" altLang="en-US" sz="4800" kern="1200" cap="all" spc="600" normalizeH="0" baseline="0" noProof="0" dirty="0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可持续发展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为目标，以</a:t>
            </a:r>
            <a:r>
              <a:rPr kumimoji="0" lang="zh-CN" altLang="en-US" sz="4800" kern="1200" cap="all" spc="600" normalizeH="0" baseline="0" noProof="0" dirty="0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人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为核心的研究方法。</a:t>
            </a:r>
          </a:p>
        </p:txBody>
      </p:sp>
      <p:sp>
        <p:nvSpPr>
          <p:cNvPr id="5" name="Title 3"/>
          <p:cNvSpPr txBox="1"/>
          <p:nvPr/>
        </p:nvSpPr>
        <p:spPr>
          <a:xfrm>
            <a:off x="2014538" y="388938"/>
            <a:ext cx="965993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举例：研究内容介绍时）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569913" y="374650"/>
            <a:ext cx="932021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3.1 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断句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-106362" y="2270125"/>
            <a:ext cx="13060363" cy="15875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6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1443038" y="3937000"/>
            <a:ext cx="720725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itle 3"/>
          <p:cNvSpPr txBox="1"/>
          <p:nvPr/>
        </p:nvSpPr>
        <p:spPr>
          <a:xfrm>
            <a:off x="2489200" y="3284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5888038" y="3771900"/>
            <a:ext cx="5953125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按逻辑划分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1901825" y="4946650"/>
            <a:ext cx="965993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请按照分类进行断句</a:t>
            </a:r>
            <a:endParaRPr kumimoji="0" lang="en-US" altLang="zh-CN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留足思考和反应时间）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29699" name="图片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6700" y="2262188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文本框 11"/>
          <p:cNvSpPr txBox="1"/>
          <p:nvPr/>
        </p:nvSpPr>
        <p:spPr>
          <a:xfrm>
            <a:off x="2820988" y="2270125"/>
            <a:ext cx="8045450" cy="23082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本文提出的模型包括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机器人</a:t>
            </a:r>
            <a:r>
              <a:rPr kumimoji="0" lang="zh-CN" altLang="en-US" sz="4800" kern="1200" cap="all" spc="600" normalizeH="0" baseline="0" noProof="0" dirty="0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、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电子书</a:t>
            </a:r>
            <a:r>
              <a:rPr kumimoji="0" lang="zh-CN" altLang="en-US" sz="4800" kern="1200" cap="all" spc="600" normalizeH="0" baseline="0" noProof="0" dirty="0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、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触控笔等三个方面。</a:t>
            </a:r>
          </a:p>
        </p:txBody>
      </p:sp>
      <p:sp>
        <p:nvSpPr>
          <p:cNvPr id="5" name="Title 3"/>
          <p:cNvSpPr txBox="1"/>
          <p:nvPr/>
        </p:nvSpPr>
        <p:spPr>
          <a:xfrm>
            <a:off x="2014538" y="388938"/>
            <a:ext cx="965993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举例：列表说明）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44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1"/>
          <p:cNvSpPr txBox="1"/>
          <p:nvPr/>
        </p:nvSpPr>
        <p:spPr>
          <a:xfrm>
            <a:off x="1800225" y="1965325"/>
            <a:ext cx="8296275" cy="1862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4</a:t>
            </a:r>
            <a:r>
              <a:rPr lang="zh-CN" altLang="en-US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、肢体动作</a:t>
            </a:r>
            <a:endParaRPr lang="en-US" altLang="zh-CN" sz="115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1819275" y="276225"/>
            <a:ext cx="148748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1</a:t>
            </a:r>
          </a:p>
        </p:txBody>
      </p:sp>
      <p:sp>
        <p:nvSpPr>
          <p:cNvPr id="3" name="Title 3"/>
          <p:cNvSpPr txBox="1"/>
          <p:nvPr/>
        </p:nvSpPr>
        <p:spPr>
          <a:xfrm>
            <a:off x="3489325" y="282575"/>
            <a:ext cx="70199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答辩标准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用语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4" name="Title 3"/>
          <p:cNvSpPr txBox="1"/>
          <p:nvPr/>
        </p:nvSpPr>
        <p:spPr>
          <a:xfrm>
            <a:off x="1819275" y="1816100"/>
            <a:ext cx="1487488" cy="1385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2</a:t>
            </a:r>
          </a:p>
        </p:txBody>
      </p:sp>
      <p:sp>
        <p:nvSpPr>
          <p:cNvPr id="5" name="Title 3"/>
          <p:cNvSpPr txBox="1"/>
          <p:nvPr/>
        </p:nvSpPr>
        <p:spPr>
          <a:xfrm>
            <a:off x="3489325" y="1822450"/>
            <a:ext cx="70199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时间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控制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6" name="Title 3"/>
          <p:cNvSpPr txBox="1"/>
          <p:nvPr/>
        </p:nvSpPr>
        <p:spPr>
          <a:xfrm>
            <a:off x="1819275" y="3354388"/>
            <a:ext cx="148748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3</a:t>
            </a:r>
          </a:p>
        </p:txBody>
      </p:sp>
      <p:sp>
        <p:nvSpPr>
          <p:cNvPr id="7" name="Title 3"/>
          <p:cNvSpPr txBox="1"/>
          <p:nvPr/>
        </p:nvSpPr>
        <p:spPr>
          <a:xfrm>
            <a:off x="3489325" y="3360738"/>
            <a:ext cx="70199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语调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与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断句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1819275" y="5000625"/>
            <a:ext cx="148748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4</a:t>
            </a:r>
          </a:p>
        </p:txBody>
      </p:sp>
      <p:sp>
        <p:nvSpPr>
          <p:cNvPr id="9" name="Title 3"/>
          <p:cNvSpPr txBox="1"/>
          <p:nvPr/>
        </p:nvSpPr>
        <p:spPr>
          <a:xfrm>
            <a:off x="3489325" y="5006975"/>
            <a:ext cx="701992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肢体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动作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/>
          <p:nvPr/>
        </p:nvSpPr>
        <p:spPr>
          <a:xfrm>
            <a:off x="2565400" y="677863"/>
            <a:ext cx="4276725" cy="862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top1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1747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5286375" y="127000"/>
            <a:ext cx="722313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itle 3"/>
          <p:cNvSpPr txBox="1"/>
          <p:nvPr/>
        </p:nvSpPr>
        <p:spPr>
          <a:xfrm>
            <a:off x="2565400" y="2370138"/>
            <a:ext cx="540543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全程微笑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5" name="Title 3"/>
          <p:cNvSpPr txBox="1"/>
          <p:nvPr/>
        </p:nvSpPr>
        <p:spPr>
          <a:xfrm>
            <a:off x="2565400" y="4138613"/>
            <a:ext cx="5405438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目光交流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1750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07438" y="2370138"/>
            <a:ext cx="1416050" cy="1323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51" name="图片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10625" y="4227513"/>
            <a:ext cx="1209675" cy="1209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/>
          <p:nvPr/>
        </p:nvSpPr>
        <p:spPr>
          <a:xfrm>
            <a:off x="2565400" y="677863"/>
            <a:ext cx="4276725" cy="862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top2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2771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5286375" y="127000"/>
            <a:ext cx="722313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itle 3"/>
          <p:cNvSpPr txBox="1"/>
          <p:nvPr/>
        </p:nvSpPr>
        <p:spPr>
          <a:xfrm>
            <a:off x="2413000" y="1746250"/>
            <a:ext cx="828516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手势不可过多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12" name="Title 3"/>
          <p:cNvSpPr txBox="1"/>
          <p:nvPr/>
        </p:nvSpPr>
        <p:spPr>
          <a:xfrm>
            <a:off x="2362200" y="4002088"/>
            <a:ext cx="9707563" cy="1385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不可过多晃动鼠标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2774" name="图片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7900" y="4189413"/>
            <a:ext cx="1085850" cy="1055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5" name="图片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2013" y="1960563"/>
            <a:ext cx="1476375" cy="957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组合 9"/>
          <p:cNvGrpSpPr/>
          <p:nvPr/>
        </p:nvGrpSpPr>
        <p:grpSpPr>
          <a:xfrm>
            <a:off x="1804988" y="4687888"/>
            <a:ext cx="9009062" cy="3014662"/>
            <a:chOff x="1469360" y="1368991"/>
            <a:chExt cx="9009437" cy="3014911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217804" y="1389650"/>
              <a:ext cx="1219200" cy="1219200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413049" y="1368991"/>
              <a:ext cx="1219200" cy="121920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65478" y="1389650"/>
              <a:ext cx="1219200" cy="1219200"/>
            </a:xfrm>
            <a:prstGeom prst="rect">
              <a:avLst/>
            </a:prstGeom>
          </p:spPr>
        </p:pic>
        <p:sp>
          <p:nvSpPr>
            <p:cNvPr id="5" name="Title 3"/>
            <p:cNvSpPr txBox="1"/>
            <p:nvPr/>
          </p:nvSpPr>
          <p:spPr>
            <a:xfrm>
              <a:off x="1469360" y="2608850"/>
              <a:ext cx="9009437" cy="177505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all" spc="60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方正姚体" panose="02010601030101010101" pitchFamily="2" charset="-122"/>
                  <a:ea typeface="方正姚体" panose="02010601030101010101" pitchFamily="2" charset="-122"/>
                  <a:cs typeface="+mj-cs"/>
                </a:rPr>
                <a:t>可按照序列手势比</a:t>
              </a:r>
              <a:r>
                <a:rPr kumimoji="0" lang="en-US" altLang="zh-CN" sz="5400" b="0" i="0" u="none" strike="noStrike" kern="1200" cap="all" spc="60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方正姚体" panose="02010601030101010101" pitchFamily="2" charset="-122"/>
                  <a:ea typeface="方正姚体" panose="02010601030101010101" pitchFamily="2" charset="-122"/>
                  <a:cs typeface="+mj-cs"/>
                </a:rPr>
                <a:t>1/2/3</a:t>
              </a:r>
            </a:p>
          </p:txBody>
        </p:sp>
      </p:grpSp>
      <p:grpSp>
        <p:nvGrpSpPr>
          <p:cNvPr id="33795" name="组合 10"/>
          <p:cNvGrpSpPr/>
          <p:nvPr/>
        </p:nvGrpSpPr>
        <p:grpSpPr>
          <a:xfrm>
            <a:off x="1328738" y="427038"/>
            <a:ext cx="4498975" cy="3390900"/>
            <a:chOff x="972763" y="3573780"/>
            <a:chExt cx="4498397" cy="3390900"/>
          </a:xfrm>
        </p:grpSpPr>
        <p:pic>
          <p:nvPicPr>
            <p:cNvPr id="33799" name="图片 5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3049" y="3573780"/>
              <a:ext cx="1363980" cy="13639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" name="Title 3"/>
            <p:cNvSpPr txBox="1"/>
            <p:nvPr/>
          </p:nvSpPr>
          <p:spPr>
            <a:xfrm>
              <a:off x="972763" y="5189628"/>
              <a:ext cx="4498397" cy="177505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all" spc="60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方正姚体" panose="02010601030101010101" pitchFamily="2" charset="-122"/>
                  <a:ea typeface="方正姚体" panose="02010601030101010101" pitchFamily="2" charset="-122"/>
                  <a:cs typeface="+mj-cs"/>
                </a:rPr>
                <a:t>可用手指向</a:t>
              </a:r>
              <a:endPara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all" spc="60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方正姚体" panose="02010601030101010101" pitchFamily="2" charset="-122"/>
                  <a:ea typeface="方正姚体" panose="02010601030101010101" pitchFamily="2" charset="-122"/>
                  <a:cs typeface="+mj-cs"/>
                </a:rPr>
                <a:t>大屏幕</a:t>
              </a:r>
              <a:endPara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endParaRPr>
            </a:p>
          </p:txBody>
        </p:sp>
      </p:grpSp>
      <p:grpSp>
        <p:nvGrpSpPr>
          <p:cNvPr id="33796" name="组合 11"/>
          <p:cNvGrpSpPr/>
          <p:nvPr/>
        </p:nvGrpSpPr>
        <p:grpSpPr>
          <a:xfrm>
            <a:off x="6894513" y="427038"/>
            <a:ext cx="4498975" cy="3413125"/>
            <a:chOff x="6718243" y="3551716"/>
            <a:chExt cx="4498397" cy="3412964"/>
          </a:xfrm>
        </p:grpSpPr>
        <p:sp>
          <p:nvSpPr>
            <p:cNvPr id="8" name="Title 3"/>
            <p:cNvSpPr txBox="1"/>
            <p:nvPr/>
          </p:nvSpPr>
          <p:spPr>
            <a:xfrm>
              <a:off x="6718243" y="5189628"/>
              <a:ext cx="4498397" cy="1775052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5400" b="0" i="0" u="none" strike="noStrike" kern="1200" cap="all" spc="60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方正姚体" panose="02010601030101010101" pitchFamily="2" charset="-122"/>
                  <a:ea typeface="方正姚体" panose="02010601030101010101" pitchFamily="2" charset="-122"/>
                  <a:cs typeface="+mj-cs"/>
                </a:rPr>
                <a:t>借助激光笔指向大屏幕</a:t>
              </a:r>
              <a:endPara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endParaRPr>
            </a:p>
          </p:txBody>
        </p:sp>
        <p:pic>
          <p:nvPicPr>
            <p:cNvPr id="33798" name="图片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57841" y="3551716"/>
              <a:ext cx="1219200" cy="121920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565400" y="677863"/>
            <a:ext cx="4276725" cy="862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top3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4819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5286375" y="127000"/>
            <a:ext cx="722313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itle 3"/>
          <p:cNvSpPr txBox="1"/>
          <p:nvPr/>
        </p:nvSpPr>
        <p:spPr>
          <a:xfrm>
            <a:off x="2565400" y="2370138"/>
            <a:ext cx="737076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不要随意走动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34821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3375" y="4589463"/>
            <a:ext cx="1093788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2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3538" y="4589463"/>
            <a:ext cx="10937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3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27738" y="4589463"/>
            <a:ext cx="1095375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4" name="图片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0263" y="4589463"/>
            <a:ext cx="1095375" cy="1095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任意多边形 8"/>
          <p:cNvSpPr/>
          <p:nvPr/>
        </p:nvSpPr>
        <p:spPr>
          <a:xfrm>
            <a:off x="3398838" y="5440363"/>
            <a:ext cx="6049963" cy="230188"/>
          </a:xfrm>
          <a:custGeom>
            <a:avLst/>
            <a:gdLst>
              <a:gd name="connsiteX0" fmla="*/ 0 w 6050280"/>
              <a:gd name="connsiteY0" fmla="*/ 167640 h 229149"/>
              <a:gd name="connsiteX1" fmla="*/ 1584960 w 6050280"/>
              <a:gd name="connsiteY1" fmla="*/ 137160 h 229149"/>
              <a:gd name="connsiteX2" fmla="*/ 1783080 w 6050280"/>
              <a:gd name="connsiteY2" fmla="*/ 106680 h 229149"/>
              <a:gd name="connsiteX3" fmla="*/ 1905000 w 6050280"/>
              <a:gd name="connsiteY3" fmla="*/ 91440 h 229149"/>
              <a:gd name="connsiteX4" fmla="*/ 2042160 w 6050280"/>
              <a:gd name="connsiteY4" fmla="*/ 45720 h 229149"/>
              <a:gd name="connsiteX5" fmla="*/ 2087880 w 6050280"/>
              <a:gd name="connsiteY5" fmla="*/ 30480 h 229149"/>
              <a:gd name="connsiteX6" fmla="*/ 2316480 w 6050280"/>
              <a:gd name="connsiteY6" fmla="*/ 0 h 229149"/>
              <a:gd name="connsiteX7" fmla="*/ 3002280 w 6050280"/>
              <a:gd name="connsiteY7" fmla="*/ 15240 h 229149"/>
              <a:gd name="connsiteX8" fmla="*/ 3154680 w 6050280"/>
              <a:gd name="connsiteY8" fmla="*/ 30480 h 229149"/>
              <a:gd name="connsiteX9" fmla="*/ 3307080 w 6050280"/>
              <a:gd name="connsiteY9" fmla="*/ 76200 h 229149"/>
              <a:gd name="connsiteX10" fmla="*/ 5334000 w 6050280"/>
              <a:gd name="connsiteY10" fmla="*/ 106680 h 229149"/>
              <a:gd name="connsiteX11" fmla="*/ 5379720 w 6050280"/>
              <a:gd name="connsiteY11" fmla="*/ 121920 h 229149"/>
              <a:gd name="connsiteX12" fmla="*/ 5593080 w 6050280"/>
              <a:gd name="connsiteY12" fmla="*/ 152400 h 229149"/>
              <a:gd name="connsiteX13" fmla="*/ 5699760 w 6050280"/>
              <a:gd name="connsiteY13" fmla="*/ 182880 h 229149"/>
              <a:gd name="connsiteX14" fmla="*/ 5745480 w 6050280"/>
              <a:gd name="connsiteY14" fmla="*/ 198120 h 229149"/>
              <a:gd name="connsiteX15" fmla="*/ 5867400 w 6050280"/>
              <a:gd name="connsiteY15" fmla="*/ 213360 h 229149"/>
              <a:gd name="connsiteX16" fmla="*/ 6050280 w 6050280"/>
              <a:gd name="connsiteY16" fmla="*/ 228600 h 229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50280" h="229149">
                <a:moveTo>
                  <a:pt x="0" y="167640"/>
                </a:moveTo>
                <a:cubicBezTo>
                  <a:pt x="660436" y="107600"/>
                  <a:pt x="-75980" y="170050"/>
                  <a:pt x="1584960" y="137160"/>
                </a:cubicBezTo>
                <a:cubicBezTo>
                  <a:pt x="1680077" y="135276"/>
                  <a:pt x="1699927" y="119473"/>
                  <a:pt x="1783080" y="106680"/>
                </a:cubicBezTo>
                <a:cubicBezTo>
                  <a:pt x="1823560" y="100452"/>
                  <a:pt x="1864360" y="96520"/>
                  <a:pt x="1905000" y="91440"/>
                </a:cubicBezTo>
                <a:cubicBezTo>
                  <a:pt x="1984544" y="38410"/>
                  <a:pt x="1918965" y="73097"/>
                  <a:pt x="2042160" y="45720"/>
                </a:cubicBezTo>
                <a:cubicBezTo>
                  <a:pt x="2057842" y="42235"/>
                  <a:pt x="2072128" y="33630"/>
                  <a:pt x="2087880" y="30480"/>
                </a:cubicBezTo>
                <a:cubicBezTo>
                  <a:pt x="2122933" y="23469"/>
                  <a:pt x="2286811" y="3709"/>
                  <a:pt x="2316480" y="0"/>
                </a:cubicBezTo>
                <a:lnTo>
                  <a:pt x="3002280" y="15240"/>
                </a:lnTo>
                <a:cubicBezTo>
                  <a:pt x="3053300" y="17095"/>
                  <a:pt x="3104220" y="22717"/>
                  <a:pt x="3154680" y="30480"/>
                </a:cubicBezTo>
                <a:cubicBezTo>
                  <a:pt x="3242370" y="43971"/>
                  <a:pt x="3169104" y="72258"/>
                  <a:pt x="3307080" y="76200"/>
                </a:cubicBezTo>
                <a:cubicBezTo>
                  <a:pt x="3982521" y="95498"/>
                  <a:pt x="5334000" y="106680"/>
                  <a:pt x="5334000" y="106680"/>
                </a:cubicBezTo>
                <a:cubicBezTo>
                  <a:pt x="5349240" y="111760"/>
                  <a:pt x="5364135" y="118024"/>
                  <a:pt x="5379720" y="121920"/>
                </a:cubicBezTo>
                <a:cubicBezTo>
                  <a:pt x="5457357" y="141329"/>
                  <a:pt x="5507731" y="142917"/>
                  <a:pt x="5593080" y="152400"/>
                </a:cubicBezTo>
                <a:cubicBezTo>
                  <a:pt x="5702701" y="188940"/>
                  <a:pt x="5565807" y="144608"/>
                  <a:pt x="5699760" y="182880"/>
                </a:cubicBezTo>
                <a:cubicBezTo>
                  <a:pt x="5715206" y="187293"/>
                  <a:pt x="5729675" y="195246"/>
                  <a:pt x="5745480" y="198120"/>
                </a:cubicBezTo>
                <a:cubicBezTo>
                  <a:pt x="5785776" y="205446"/>
                  <a:pt x="5826855" y="207568"/>
                  <a:pt x="5867400" y="213360"/>
                </a:cubicBezTo>
                <a:cubicBezTo>
                  <a:pt x="6009156" y="233611"/>
                  <a:pt x="5907964" y="228600"/>
                  <a:pt x="6050280" y="22860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44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1"/>
          <p:cNvSpPr txBox="1"/>
          <p:nvPr/>
        </p:nvSpPr>
        <p:spPr>
          <a:xfrm>
            <a:off x="1800225" y="1965325"/>
            <a:ext cx="8296275" cy="1862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</a:t>
            </a:r>
            <a:r>
              <a:rPr lang="zh-CN" altLang="en-US" sz="115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、标准用语</a:t>
            </a:r>
            <a:endParaRPr lang="en-US" altLang="zh-CN" sz="115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01763" y="212725"/>
            <a:ext cx="9032875" cy="1862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algn="ctr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11500" kern="0" cap="none" spc="0" normalizeH="0" baseline="0" noProof="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表达首要原则</a:t>
            </a:r>
            <a:endParaRPr kumimoji="0" lang="en-US" altLang="zh-CN" sz="11500" kern="0" cap="none" spc="0" normalizeH="0" baseline="0" noProof="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270125"/>
            <a:ext cx="12192000" cy="4587875"/>
          </a:xfrm>
          <a:prstGeom prst="rect">
            <a:avLst/>
          </a:prstGeom>
          <a:solidFill>
            <a:srgbClr val="0C4472"/>
          </a:solidFill>
          <a:ln>
            <a:solidFill>
              <a:srgbClr val="0C44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8200" y="2855913"/>
            <a:ext cx="11095038" cy="34163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7200" kern="0" cap="all" spc="600" normalizeH="0" baseline="0" noProof="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避免口头禅和习惯用语，如“啊，好的，恩，是的，就这样，然后</a:t>
            </a:r>
            <a:r>
              <a:rPr kumimoji="0" lang="en-US" altLang="zh-CN" sz="7200" kern="0" cap="all" spc="600" normalizeH="0" baseline="0" noProof="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…</a:t>
            </a:r>
            <a:r>
              <a:rPr kumimoji="0" lang="zh-CN" altLang="en-US" sz="7200" kern="0" cap="all" spc="600" normalizeH="0" baseline="0" noProof="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569913" y="374650"/>
            <a:ext cx="759936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1.1 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开场用语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-106362" y="2270125"/>
            <a:ext cx="13060363" cy="15875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2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1443038" y="3937000"/>
            <a:ext cx="720725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itle 3"/>
          <p:cNvSpPr txBox="1"/>
          <p:nvPr/>
        </p:nvSpPr>
        <p:spPr>
          <a:xfrm>
            <a:off x="2489200" y="3284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5888038" y="3771900"/>
            <a:ext cx="47958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直接入题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91275" y="1235075"/>
            <a:ext cx="685800" cy="6858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/>
          <p:cNvCxnSpPr/>
          <p:nvPr/>
        </p:nvCxnSpPr>
        <p:spPr>
          <a:xfrm>
            <a:off x="6126163" y="1235075"/>
            <a:ext cx="30163" cy="6262688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3"/>
          <p:cNvSpPr txBox="1"/>
          <p:nvPr/>
        </p:nvSpPr>
        <p:spPr>
          <a:xfrm>
            <a:off x="1454150" y="1227138"/>
            <a:ext cx="4260850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有学生旁听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8197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850" y="1227138"/>
            <a:ext cx="869950" cy="871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 txBox="1"/>
          <p:nvPr/>
        </p:nvSpPr>
        <p:spPr>
          <a:xfrm>
            <a:off x="7342188" y="1227138"/>
            <a:ext cx="4260850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无学生旁听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825" y="2759075"/>
            <a:ext cx="4692650" cy="15684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尊敬的老师、同学，大家好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077075" y="2759075"/>
            <a:ext cx="4692650" cy="15684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尊敬的老师、上午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/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下午好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5825" y="4979988"/>
            <a:ext cx="4692650" cy="15700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今天我答辩的题目是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…</a:t>
            </a:r>
            <a:endParaRPr kumimoji="0" lang="zh-CN" altLang="en-US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65963" y="5173663"/>
            <a:ext cx="4691063" cy="15684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今天我答辩的题目是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…</a:t>
            </a:r>
            <a:endParaRPr kumimoji="0" lang="zh-CN" altLang="en-US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3" name="Title 3"/>
          <p:cNvSpPr txBox="1"/>
          <p:nvPr/>
        </p:nvSpPr>
        <p:spPr>
          <a:xfrm>
            <a:off x="3951288" y="119063"/>
            <a:ext cx="4879975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封面页）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8204" name="图片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600" y="2614613"/>
            <a:ext cx="952500" cy="950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5" name="图片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9350" y="2765425"/>
            <a:ext cx="952500" cy="952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2767013" y="500063"/>
            <a:ext cx="6178550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(PPT-</a:t>
            </a:r>
            <a:r>
              <a:rPr kumimoji="0" lang="zh-CN" altLang="en-US" sz="5400" b="0" i="0" u="none" strike="noStrike" kern="1200" cap="all" spc="600" normalizeH="0" baseline="0" noProof="0" dirty="0">
                <a:ln>
                  <a:noFill/>
                </a:ln>
                <a:solidFill>
                  <a:srgbClr val="FF6666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目录页）</a:t>
            </a:r>
            <a:endParaRPr kumimoji="0" lang="en-US" sz="5400" b="0" i="0" u="none" strike="noStrike" kern="1200" cap="all" spc="600" normalizeH="0" baseline="0" noProof="0" dirty="0">
              <a:ln>
                <a:noFill/>
              </a:ln>
              <a:solidFill>
                <a:srgbClr val="FF6666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pic>
        <p:nvPicPr>
          <p:cNvPr id="9219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4625" y="1577975"/>
            <a:ext cx="950913" cy="950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3217863" y="1460500"/>
            <a:ext cx="6886575" cy="15700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主要内容包括</a:t>
            </a:r>
            <a:endParaRPr kumimoji="0" lang="en-US" altLang="zh-CN" sz="4800" kern="1200" cap="all" spc="60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  <a:cs typeface="+mn-cs"/>
            </a:endParaRPr>
          </a:p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、</a:t>
            </a:r>
            <a:r>
              <a:rPr kumimoji="0" lang="en-US" altLang="zh-CN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XXX</a:t>
            </a: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几个部分</a:t>
            </a:r>
          </a:p>
        </p:txBody>
      </p:sp>
      <p:pic>
        <p:nvPicPr>
          <p:cNvPr id="9221" name="图片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4625" y="3852863"/>
            <a:ext cx="950913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3217863" y="3852863"/>
            <a:ext cx="7785100" cy="8318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defTabSz="914400" rt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4800" kern="1200" cap="all" spc="60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  <a:cs typeface="+mn-cs"/>
              </a:rPr>
              <a:t>首先来看第一部分背景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/>
          <p:nvPr/>
        </p:nvSpPr>
        <p:spPr>
          <a:xfrm>
            <a:off x="569913" y="374650"/>
            <a:ext cx="9320213" cy="1387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1.2 </a:t>
            </a: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主体内容用语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-106362" y="2270125"/>
            <a:ext cx="13060363" cy="15875"/>
          </a:xfrm>
          <a:prstGeom prst="line">
            <a:avLst/>
          </a:prstGeom>
          <a:ln w="38100">
            <a:solidFill>
              <a:srgbClr val="FF666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86610">
            <a:off x="1443038" y="3937000"/>
            <a:ext cx="720725" cy="722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itle 3"/>
          <p:cNvSpPr txBox="1"/>
          <p:nvPr/>
        </p:nvSpPr>
        <p:spPr>
          <a:xfrm>
            <a:off x="2489200" y="3284538"/>
            <a:ext cx="27384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表达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原则</a:t>
            </a:r>
            <a:endParaRPr kumimoji="0" lang="en-US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  <p:sp>
        <p:nvSpPr>
          <p:cNvPr id="8" name="Title 3"/>
          <p:cNvSpPr txBox="1"/>
          <p:nvPr/>
        </p:nvSpPr>
        <p:spPr>
          <a:xfrm>
            <a:off x="5888038" y="3771900"/>
            <a:ext cx="4795838" cy="2522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all" spc="60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+mj-cs"/>
              </a:rPr>
              <a:t>客观严谨</a:t>
            </a:r>
            <a:endParaRPr kumimoji="0" lang="en-US" altLang="zh-CN" sz="8000" b="0" i="0" u="none" strike="noStrike" kern="1200" cap="all" spc="6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方正姚体" panose="02010601030101010101" pitchFamily="2" charset="-122"/>
              <a:ea typeface="方正姚体" panose="02010601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亮亮图文旗舰店https://liangliangtuwen.tmall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FF6666"/>
          </a:solidFill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>
          <a:defRPr sz="7200" cap="all" spc="600" dirty="0" smtClean="0">
            <a:solidFill>
              <a:srgbClr val="336699"/>
            </a:solidFill>
            <a:latin typeface="方正姚体" panose="02010601030101010101" pitchFamily="2" charset="-122"/>
            <a:ea typeface="方正姚体" panose="02010601030101010101" pitchFamily="2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自定义</PresentationFormat>
  <Paragraphs>136</Paragraphs>
  <Slides>33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亮亮图文旗舰店https://liangliangtuwen.tmall.com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100</cp:revision>
  <dcterms:created xsi:type="dcterms:W3CDTF">2016-04-15T03:25:00Z</dcterms:created>
  <dcterms:modified xsi:type="dcterms:W3CDTF">2017-07-08T17:57:29Z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me">
    <vt:lpwstr>毕业答辩表达.ppt</vt:lpwstr>
  </property>
  <property fmtid="{D5CDD505-2E9C-101B-9397-08002B2CF9AE}" pid="3" name="fileid">
    <vt:lpwstr>814556</vt:lpwstr>
  </property>
  <property fmtid="{D5CDD505-2E9C-101B-9397-08002B2CF9AE}" pid="4" name="KSOProductBuildVer">
    <vt:lpwstr>2052-10.1.0.6490</vt:lpwstr>
  </property>
</Properties>
</file>